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48"/>
  </p:notesMasterIdLst>
  <p:sldIdLst>
    <p:sldId id="256" r:id="rId2"/>
    <p:sldId id="257" r:id="rId3"/>
    <p:sldId id="388" r:id="rId4"/>
    <p:sldId id="285" r:id="rId5"/>
    <p:sldId id="308" r:id="rId6"/>
    <p:sldId id="309" r:id="rId7"/>
    <p:sldId id="311" r:id="rId8"/>
    <p:sldId id="317" r:id="rId9"/>
    <p:sldId id="318" r:id="rId10"/>
    <p:sldId id="397" r:id="rId11"/>
    <p:sldId id="398" r:id="rId12"/>
    <p:sldId id="363" r:id="rId13"/>
    <p:sldId id="374" r:id="rId14"/>
    <p:sldId id="373" r:id="rId15"/>
    <p:sldId id="372" r:id="rId16"/>
    <p:sldId id="371" r:id="rId17"/>
    <p:sldId id="370" r:id="rId18"/>
    <p:sldId id="369" r:id="rId19"/>
    <p:sldId id="368" r:id="rId20"/>
    <p:sldId id="367" r:id="rId21"/>
    <p:sldId id="366" r:id="rId22"/>
    <p:sldId id="365" r:id="rId23"/>
    <p:sldId id="364" r:id="rId24"/>
    <p:sldId id="362" r:id="rId25"/>
    <p:sldId id="375" r:id="rId26"/>
    <p:sldId id="377" r:id="rId27"/>
    <p:sldId id="378" r:id="rId28"/>
    <p:sldId id="379" r:id="rId29"/>
    <p:sldId id="401" r:id="rId30"/>
    <p:sldId id="319" r:id="rId31"/>
    <p:sldId id="402" r:id="rId32"/>
    <p:sldId id="406" r:id="rId33"/>
    <p:sldId id="407" r:id="rId34"/>
    <p:sldId id="410" r:id="rId35"/>
    <p:sldId id="408" r:id="rId36"/>
    <p:sldId id="409" r:id="rId37"/>
    <p:sldId id="411" r:id="rId38"/>
    <p:sldId id="412" r:id="rId39"/>
    <p:sldId id="413" r:id="rId40"/>
    <p:sldId id="414" r:id="rId41"/>
    <p:sldId id="400" r:id="rId42"/>
    <p:sldId id="320" r:id="rId43"/>
    <p:sldId id="323" r:id="rId44"/>
    <p:sldId id="324" r:id="rId45"/>
    <p:sldId id="399" r:id="rId46"/>
    <p:sldId id="396"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86089"/>
  </p:normalViewPr>
  <p:slideViewPr>
    <p:cSldViewPr snapToGrid="0">
      <p:cViewPr varScale="1">
        <p:scale>
          <a:sx n="92" d="100"/>
          <a:sy n="92" d="100"/>
        </p:scale>
        <p:origin x="122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tiff>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B8A52-8AC5-C74C-97FB-632C448F3674}" type="datetimeFigureOut">
              <a:rPr lang="en-US" smtClean="0"/>
              <a:t>9/8/23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66506D-5C9B-294C-B2AE-15ACE8B5B9F7}" type="slidenum">
              <a:rPr lang="en-US" smtClean="0"/>
              <a:t>‹#›</a:t>
            </a:fld>
            <a:endParaRPr lang="en-US"/>
          </a:p>
        </p:txBody>
      </p:sp>
    </p:spTree>
    <p:extLst>
      <p:ext uri="{BB962C8B-B14F-4D97-AF65-F5344CB8AC3E}">
        <p14:creationId xmlns:p14="http://schemas.microsoft.com/office/powerpoint/2010/main" val="1937161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8" Type="http://schemas.openxmlformats.org/officeDocument/2006/relationships/hyperlink" Target="https://en.wikipedia.org/wiki/Imperative_mood" TargetMode="External"/><Relationship Id="rId13" Type="http://schemas.openxmlformats.org/officeDocument/2006/relationships/hyperlink" Target="https://en.wikipedia.org/wiki/Computation" TargetMode="External"/><Relationship Id="rId3" Type="http://schemas.openxmlformats.org/officeDocument/2006/relationships/hyperlink" Target="https://en.wikipedia.org/wiki/Computer_science" TargetMode="External"/><Relationship Id="rId7" Type="http://schemas.openxmlformats.org/officeDocument/2006/relationships/hyperlink" Target="https://en.wikipedia.org/wiki/State_(computer_science)" TargetMode="External"/><Relationship Id="rId12" Type="http://schemas.openxmlformats.org/officeDocument/2006/relationships/hyperlink" Target="https://en.wikipedia.org/wiki/Imperative_programming#cite_note-1"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en.wikipedia.org/wiki/Statement_(computer_science)" TargetMode="External"/><Relationship Id="rId11" Type="http://schemas.openxmlformats.org/officeDocument/2006/relationships/hyperlink" Target="https://en.wikipedia.org/wiki/Computer" TargetMode="External"/><Relationship Id="rId5" Type="http://schemas.openxmlformats.org/officeDocument/2006/relationships/hyperlink" Target="https://en.wikipedia.org/wiki/Software" TargetMode="External"/><Relationship Id="rId10" Type="http://schemas.openxmlformats.org/officeDocument/2006/relationships/hyperlink" Target="https://en.wikipedia.org/wiki/Command_(computing)" TargetMode="External"/><Relationship Id="rId4" Type="http://schemas.openxmlformats.org/officeDocument/2006/relationships/hyperlink" Target="https://en.wikipedia.org/wiki/Programming_paradigm" TargetMode="External"/><Relationship Id="rId9" Type="http://schemas.openxmlformats.org/officeDocument/2006/relationships/hyperlink" Target="https://en.wikipedia.org/wiki/Natural_language" TargetMode="External"/><Relationship Id="rId14" Type="http://schemas.openxmlformats.org/officeDocument/2006/relationships/hyperlink" Target="https://en.wikipedia.org/wiki/Control_flow"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it’s useful to understand that for all the things we ask of our machines at a high level, at this level (show hardware), everything we do is just operations on 0s and 1s.</a:t>
            </a:r>
          </a:p>
        </p:txBody>
      </p:sp>
      <p:sp>
        <p:nvSpPr>
          <p:cNvPr id="4" name="Slide Number Placeholder 3"/>
          <p:cNvSpPr>
            <a:spLocks noGrp="1"/>
          </p:cNvSpPr>
          <p:nvPr>
            <p:ph type="sldNum" sz="quarter" idx="10"/>
          </p:nvPr>
        </p:nvSpPr>
        <p:spPr/>
        <p:txBody>
          <a:bodyPr/>
          <a:lstStyle/>
          <a:p>
            <a:fld id="{77F12483-E947-6F4E-A75E-B2E677827779}" type="slidenum">
              <a:rPr lang="en-US" smtClean="0"/>
              <a:t>4</a:t>
            </a:fld>
            <a:endParaRPr lang="en-US"/>
          </a:p>
        </p:txBody>
      </p:sp>
    </p:spTree>
    <p:extLst>
      <p:ext uri="{BB962C8B-B14F-4D97-AF65-F5344CB8AC3E}">
        <p14:creationId xmlns:p14="http://schemas.microsoft.com/office/powerpoint/2010/main" val="42158139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18</a:t>
            </a:fld>
            <a:endParaRPr lang="en-US"/>
          </a:p>
        </p:txBody>
      </p:sp>
    </p:spTree>
    <p:extLst>
      <p:ext uri="{BB962C8B-B14F-4D97-AF65-F5344CB8AC3E}">
        <p14:creationId xmlns:p14="http://schemas.microsoft.com/office/powerpoint/2010/main" val="15834415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19</a:t>
            </a:fld>
            <a:endParaRPr lang="en-US"/>
          </a:p>
        </p:txBody>
      </p:sp>
    </p:spTree>
    <p:extLst>
      <p:ext uri="{BB962C8B-B14F-4D97-AF65-F5344CB8AC3E}">
        <p14:creationId xmlns:p14="http://schemas.microsoft.com/office/powerpoint/2010/main" val="924041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20</a:t>
            </a:fld>
            <a:endParaRPr lang="en-US"/>
          </a:p>
        </p:txBody>
      </p:sp>
    </p:spTree>
    <p:extLst>
      <p:ext uri="{BB962C8B-B14F-4D97-AF65-F5344CB8AC3E}">
        <p14:creationId xmlns:p14="http://schemas.microsoft.com/office/powerpoint/2010/main" val="2676076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21</a:t>
            </a:fld>
            <a:endParaRPr lang="en-US"/>
          </a:p>
        </p:txBody>
      </p:sp>
    </p:spTree>
    <p:extLst>
      <p:ext uri="{BB962C8B-B14F-4D97-AF65-F5344CB8AC3E}">
        <p14:creationId xmlns:p14="http://schemas.microsoft.com/office/powerpoint/2010/main" val="27587679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22</a:t>
            </a:fld>
            <a:endParaRPr lang="en-US"/>
          </a:p>
        </p:txBody>
      </p:sp>
    </p:spTree>
    <p:extLst>
      <p:ext uri="{BB962C8B-B14F-4D97-AF65-F5344CB8AC3E}">
        <p14:creationId xmlns:p14="http://schemas.microsoft.com/office/powerpoint/2010/main" val="35861122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23</a:t>
            </a:fld>
            <a:endParaRPr lang="en-US"/>
          </a:p>
        </p:txBody>
      </p:sp>
    </p:spTree>
    <p:extLst>
      <p:ext uri="{BB962C8B-B14F-4D97-AF65-F5344CB8AC3E}">
        <p14:creationId xmlns:p14="http://schemas.microsoft.com/office/powerpoint/2010/main" val="36749631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24</a:t>
            </a:fld>
            <a:endParaRPr lang="en-US"/>
          </a:p>
        </p:txBody>
      </p:sp>
    </p:spTree>
    <p:extLst>
      <p:ext uri="{BB962C8B-B14F-4D97-AF65-F5344CB8AC3E}">
        <p14:creationId xmlns:p14="http://schemas.microsoft.com/office/powerpoint/2010/main" val="7400037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25</a:t>
            </a:fld>
            <a:endParaRPr lang="en-US"/>
          </a:p>
        </p:txBody>
      </p:sp>
    </p:spTree>
    <p:extLst>
      <p:ext uri="{BB962C8B-B14F-4D97-AF65-F5344CB8AC3E}">
        <p14:creationId xmlns:p14="http://schemas.microsoft.com/office/powerpoint/2010/main" val="2267507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26</a:t>
            </a:fld>
            <a:endParaRPr lang="en-US"/>
          </a:p>
        </p:txBody>
      </p:sp>
    </p:spTree>
    <p:extLst>
      <p:ext uri="{BB962C8B-B14F-4D97-AF65-F5344CB8AC3E}">
        <p14:creationId xmlns:p14="http://schemas.microsoft.com/office/powerpoint/2010/main" val="29470920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27</a:t>
            </a:fld>
            <a:endParaRPr lang="en-US"/>
          </a:p>
        </p:txBody>
      </p:sp>
    </p:spTree>
    <p:extLst>
      <p:ext uri="{BB962C8B-B14F-4D97-AF65-F5344CB8AC3E}">
        <p14:creationId xmlns:p14="http://schemas.microsoft.com/office/powerpoint/2010/main" val="31019118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0" i="0" dirty="0">
                <a:solidFill>
                  <a:srgbClr val="1F1F1F"/>
                </a:solidFill>
                <a:effectLst/>
                <a:latin typeface="Source Sans Pro" panose="020F0502020204030204" pitchFamily="34" charset="0"/>
              </a:rPr>
              <a:t>Object oriented </a:t>
            </a:r>
          </a:p>
          <a:p>
            <a:pPr marL="628650" lvl="1" indent="-171450">
              <a:buFont typeface="Arial" panose="020B0604020202020204" pitchFamily="34" charset="0"/>
              <a:buChar char="•"/>
            </a:pPr>
            <a:r>
              <a:rPr lang="en-US" b="0" i="0" dirty="0">
                <a:solidFill>
                  <a:srgbClr val="1F1F1F"/>
                </a:solidFill>
                <a:effectLst/>
                <a:latin typeface="Source Sans Pro" panose="020B0503030403020204" pitchFamily="34" charset="0"/>
              </a:rPr>
              <a:t>This type of language treats a program as a group of objects composed of data and program elements, known as attributes and methods.</a:t>
            </a:r>
            <a:endParaRPr lang="en-US" b="0" i="0" dirty="0">
              <a:solidFill>
                <a:srgbClr val="1F1F1F"/>
              </a:solidFill>
              <a:effectLst/>
              <a:latin typeface="Source Sans Pro" panose="020F0502020204030204" pitchFamily="34" charset="0"/>
            </a:endParaRPr>
          </a:p>
          <a:p>
            <a:pPr marL="171450" indent="-171450">
              <a:buFont typeface="Arial" panose="020B0604020202020204" pitchFamily="34" charset="0"/>
              <a:buChar char="•"/>
            </a:pPr>
            <a:r>
              <a:rPr lang="en-US" b="0" i="0" dirty="0">
                <a:solidFill>
                  <a:srgbClr val="1F1F1F"/>
                </a:solidFill>
                <a:effectLst/>
                <a:latin typeface="Source Sans Pro" panose="020F0502020204030204" pitchFamily="34" charset="0"/>
              </a:rPr>
              <a:t>Functional</a:t>
            </a:r>
          </a:p>
          <a:p>
            <a:pPr marL="628650" lvl="1" indent="-171450">
              <a:buFont typeface="Arial" panose="020B0604020202020204" pitchFamily="34" charset="0"/>
              <a:buChar char="•"/>
            </a:pPr>
            <a:r>
              <a:rPr lang="en-US" b="0" i="0" dirty="0">
                <a:solidFill>
                  <a:srgbClr val="1F1F1F"/>
                </a:solidFill>
                <a:effectLst/>
                <a:latin typeface="Source Sans Pro" panose="020F0502020204030204" pitchFamily="34" charset="0"/>
              </a:rPr>
              <a:t>Rather than focusing on the execution of statements, functional languages focus on the output of mathematical functions and evaluations. Each function–a reusable module of code–performs a specific task and returns a result.</a:t>
            </a:r>
          </a:p>
          <a:p>
            <a:pPr marL="171450" lvl="0" indent="-171450">
              <a:buFont typeface="Arial" panose="020B0604020202020204" pitchFamily="34" charset="0"/>
              <a:buChar char="•"/>
            </a:pPr>
            <a:r>
              <a:rPr lang="en-US" b="0" i="0" dirty="0">
                <a:solidFill>
                  <a:srgbClr val="1F1F1F"/>
                </a:solidFill>
                <a:effectLst/>
                <a:latin typeface="Source Sans Pro" panose="020F0502020204030204" pitchFamily="34" charset="0"/>
              </a:rPr>
              <a:t>Imperative</a:t>
            </a:r>
          </a:p>
          <a:p>
            <a:pPr marL="628650" lvl="1" indent="-171450">
              <a:buFont typeface="Arial" panose="020B0604020202020204" pitchFamily="34" charset="0"/>
              <a:buChar char="•"/>
            </a:pPr>
            <a:r>
              <a:rPr lang="en-US" b="0" i="0" dirty="0">
                <a:solidFill>
                  <a:srgbClr val="202122"/>
                </a:solidFill>
                <a:effectLst/>
                <a:latin typeface="Arial" panose="020B0604020202020204" pitchFamily="34" charset="0"/>
              </a:rPr>
              <a:t>In </a:t>
            </a:r>
            <a:r>
              <a:rPr lang="en-US" b="0" i="0" u="none" strike="noStrike" dirty="0">
                <a:solidFill>
                  <a:srgbClr val="3366CC"/>
                </a:solidFill>
                <a:effectLst/>
                <a:latin typeface="Arial" panose="020B0604020202020204" pitchFamily="34" charset="0"/>
                <a:hlinkClick r:id="rId3" tooltip="Computer science"/>
              </a:rPr>
              <a:t>computer science</a:t>
            </a:r>
            <a:r>
              <a:rPr lang="en-US" b="0" i="0" dirty="0">
                <a:solidFill>
                  <a:srgbClr val="202122"/>
                </a:solidFill>
                <a:effectLst/>
                <a:latin typeface="Arial" panose="020B0604020202020204" pitchFamily="34" charset="0"/>
              </a:rPr>
              <a:t>, </a:t>
            </a:r>
            <a:r>
              <a:rPr lang="en-US" b="1" i="0" dirty="0">
                <a:solidFill>
                  <a:srgbClr val="202122"/>
                </a:solidFill>
                <a:effectLst/>
                <a:latin typeface="Arial" panose="020B0604020202020204" pitchFamily="34" charset="0"/>
              </a:rPr>
              <a:t>imperative programming</a:t>
            </a:r>
            <a:r>
              <a:rPr lang="en-US" b="0" i="0" dirty="0">
                <a:solidFill>
                  <a:srgbClr val="202122"/>
                </a:solidFill>
                <a:effectLst/>
                <a:latin typeface="Arial" panose="020B0604020202020204" pitchFamily="34" charset="0"/>
              </a:rPr>
              <a:t> is a </a:t>
            </a:r>
            <a:r>
              <a:rPr lang="en-US" b="0" i="0" u="none" strike="noStrike" dirty="0">
                <a:solidFill>
                  <a:srgbClr val="3366CC"/>
                </a:solidFill>
                <a:effectLst/>
                <a:latin typeface="Arial" panose="020B0604020202020204" pitchFamily="34" charset="0"/>
                <a:hlinkClick r:id="rId4" tooltip="Programming paradigm"/>
              </a:rPr>
              <a:t>programming paradigm</a:t>
            </a:r>
            <a:r>
              <a:rPr lang="en-US" b="0" i="0" dirty="0">
                <a:solidFill>
                  <a:srgbClr val="202122"/>
                </a:solidFill>
                <a:effectLst/>
                <a:latin typeface="Arial" panose="020B0604020202020204" pitchFamily="34" charset="0"/>
              </a:rPr>
              <a:t> of </a:t>
            </a:r>
            <a:r>
              <a:rPr lang="en-US" b="0" i="0" u="none" strike="noStrike" dirty="0">
                <a:solidFill>
                  <a:srgbClr val="3366CC"/>
                </a:solidFill>
                <a:effectLst/>
                <a:latin typeface="Arial" panose="020B0604020202020204" pitchFamily="34" charset="0"/>
                <a:hlinkClick r:id="rId5" tooltip="Software"/>
              </a:rPr>
              <a:t>software</a:t>
            </a:r>
            <a:r>
              <a:rPr lang="en-US" b="0" i="0" dirty="0">
                <a:solidFill>
                  <a:srgbClr val="202122"/>
                </a:solidFill>
                <a:effectLst/>
                <a:latin typeface="Arial" panose="020B0604020202020204" pitchFamily="34" charset="0"/>
              </a:rPr>
              <a:t> that uses </a:t>
            </a:r>
            <a:r>
              <a:rPr lang="en-US" b="0" i="0" u="none" strike="noStrike" dirty="0">
                <a:solidFill>
                  <a:srgbClr val="3366CC"/>
                </a:solidFill>
                <a:effectLst/>
                <a:latin typeface="Arial" panose="020B0604020202020204" pitchFamily="34" charset="0"/>
                <a:hlinkClick r:id="rId6" tooltip="Statement (computer science)"/>
              </a:rPr>
              <a:t>statements</a:t>
            </a:r>
            <a:r>
              <a:rPr lang="en-US" b="0" i="0" dirty="0">
                <a:solidFill>
                  <a:srgbClr val="202122"/>
                </a:solidFill>
                <a:effectLst/>
                <a:latin typeface="Arial" panose="020B0604020202020204" pitchFamily="34" charset="0"/>
              </a:rPr>
              <a:t> that change a program's </a:t>
            </a:r>
            <a:r>
              <a:rPr lang="en-US" b="0" i="0" u="none" strike="noStrike" dirty="0">
                <a:solidFill>
                  <a:srgbClr val="3366CC"/>
                </a:solidFill>
                <a:effectLst/>
                <a:latin typeface="Arial" panose="020B0604020202020204" pitchFamily="34" charset="0"/>
                <a:hlinkClick r:id="rId7" tooltip="State (computer science)"/>
              </a:rPr>
              <a:t>state</a:t>
            </a:r>
            <a:r>
              <a:rPr lang="en-US" b="0" i="0" dirty="0">
                <a:solidFill>
                  <a:srgbClr val="202122"/>
                </a:solidFill>
                <a:effectLst/>
                <a:latin typeface="Arial" panose="020B0604020202020204" pitchFamily="34" charset="0"/>
              </a:rPr>
              <a:t>. In much the same way that the </a:t>
            </a:r>
            <a:r>
              <a:rPr lang="en-US" b="0" i="0" u="none" strike="noStrike" dirty="0">
                <a:solidFill>
                  <a:srgbClr val="3366CC"/>
                </a:solidFill>
                <a:effectLst/>
                <a:latin typeface="Arial" panose="020B0604020202020204" pitchFamily="34" charset="0"/>
                <a:hlinkClick r:id="rId8" tooltip="Imperative mood"/>
              </a:rPr>
              <a:t>imperative mood</a:t>
            </a:r>
            <a:r>
              <a:rPr lang="en-US" b="0" i="0" dirty="0">
                <a:solidFill>
                  <a:srgbClr val="202122"/>
                </a:solidFill>
                <a:effectLst/>
                <a:latin typeface="Arial" panose="020B0604020202020204" pitchFamily="34" charset="0"/>
              </a:rPr>
              <a:t> in </a:t>
            </a:r>
            <a:r>
              <a:rPr lang="en-US" b="0" i="0" u="none" strike="noStrike" dirty="0">
                <a:solidFill>
                  <a:srgbClr val="3366CC"/>
                </a:solidFill>
                <a:effectLst/>
                <a:latin typeface="Arial" panose="020B0604020202020204" pitchFamily="34" charset="0"/>
                <a:hlinkClick r:id="rId9" tooltip="Natural language"/>
              </a:rPr>
              <a:t>natural languages</a:t>
            </a:r>
            <a:r>
              <a:rPr lang="en-US" b="0" i="0" dirty="0">
                <a:solidFill>
                  <a:srgbClr val="202122"/>
                </a:solidFill>
                <a:effectLst/>
                <a:latin typeface="Arial" panose="020B0604020202020204" pitchFamily="34" charset="0"/>
              </a:rPr>
              <a:t> expresses commands, an imperative program consists of </a:t>
            </a:r>
            <a:r>
              <a:rPr lang="en-US" b="0" i="0" u="none" strike="noStrike" dirty="0">
                <a:solidFill>
                  <a:srgbClr val="3366CC"/>
                </a:solidFill>
                <a:effectLst/>
                <a:latin typeface="Arial" panose="020B0604020202020204" pitchFamily="34" charset="0"/>
                <a:hlinkClick r:id="rId10" tooltip="Command (computing)"/>
              </a:rPr>
              <a:t>commands</a:t>
            </a:r>
            <a:r>
              <a:rPr lang="en-US" b="0" i="0" dirty="0">
                <a:solidFill>
                  <a:srgbClr val="202122"/>
                </a:solidFill>
                <a:effectLst/>
                <a:latin typeface="Arial" panose="020B0604020202020204" pitchFamily="34" charset="0"/>
              </a:rPr>
              <a:t> for the </a:t>
            </a:r>
            <a:r>
              <a:rPr lang="en-US" b="0" i="0" u="none" strike="noStrike" dirty="0">
                <a:solidFill>
                  <a:srgbClr val="3366CC"/>
                </a:solidFill>
                <a:effectLst/>
                <a:latin typeface="Arial" panose="020B0604020202020204" pitchFamily="34" charset="0"/>
                <a:hlinkClick r:id="rId11" tooltip="Computer"/>
              </a:rPr>
              <a:t>computer</a:t>
            </a:r>
            <a:r>
              <a:rPr lang="en-US" b="0" i="0" dirty="0">
                <a:solidFill>
                  <a:srgbClr val="202122"/>
                </a:solidFill>
                <a:effectLst/>
                <a:latin typeface="Arial" panose="020B0604020202020204" pitchFamily="34" charset="0"/>
              </a:rPr>
              <a:t> to perform. Imperative programming focuses on describing </a:t>
            </a:r>
            <a:r>
              <a:rPr lang="en-US" b="0" i="1" dirty="0">
                <a:solidFill>
                  <a:srgbClr val="202122"/>
                </a:solidFill>
                <a:effectLst/>
                <a:latin typeface="Arial" panose="020B0604020202020204" pitchFamily="34" charset="0"/>
              </a:rPr>
              <a:t>how</a:t>
            </a:r>
            <a:r>
              <a:rPr lang="en-US" b="0" i="0" dirty="0">
                <a:solidFill>
                  <a:srgbClr val="202122"/>
                </a:solidFill>
                <a:effectLst/>
                <a:latin typeface="Arial" panose="020B0604020202020204" pitchFamily="34" charset="0"/>
              </a:rPr>
              <a:t> a program operates step by step,</a:t>
            </a:r>
            <a:r>
              <a:rPr lang="en-US" b="0" i="0" u="none" strike="noStrike" baseline="30000" dirty="0">
                <a:solidFill>
                  <a:srgbClr val="3366CC"/>
                </a:solidFill>
                <a:effectLst/>
                <a:latin typeface="Arial" panose="020B0604020202020204" pitchFamily="34" charset="0"/>
                <a:hlinkClick r:id="rId12"/>
              </a:rPr>
              <a:t>[1]</a:t>
            </a:r>
            <a:r>
              <a:rPr lang="en-US" b="0" i="0" dirty="0">
                <a:solidFill>
                  <a:srgbClr val="202122"/>
                </a:solidFill>
                <a:effectLst/>
                <a:latin typeface="Arial" panose="020B0604020202020204" pitchFamily="34" charset="0"/>
              </a:rPr>
              <a:t> rather than on high-level descriptions of its expected results.</a:t>
            </a:r>
            <a:endParaRPr lang="en-US" b="0" i="0" dirty="0">
              <a:solidFill>
                <a:srgbClr val="1F1F1F"/>
              </a:solidFill>
              <a:effectLst/>
              <a:latin typeface="Source Sans Pro" panose="020F0502020204030204" pitchFamily="34" charset="0"/>
            </a:endParaRPr>
          </a:p>
          <a:p>
            <a:pPr marL="171450" lvl="0" indent="-171450">
              <a:buFont typeface="Arial" panose="020B0604020202020204" pitchFamily="34" charset="0"/>
              <a:buChar char="•"/>
            </a:pPr>
            <a:r>
              <a:rPr lang="en-US" dirty="0"/>
              <a:t>Declarative</a:t>
            </a:r>
          </a:p>
          <a:p>
            <a:pPr marL="628650" lvl="1" indent="-171450">
              <a:buFont typeface="Arial" panose="020B0604020202020204" pitchFamily="34" charset="0"/>
              <a:buChar char="•"/>
            </a:pPr>
            <a:r>
              <a:rPr lang="en-US" b="0" i="0" dirty="0">
                <a:solidFill>
                  <a:srgbClr val="202122"/>
                </a:solidFill>
                <a:effectLst/>
                <a:latin typeface="Arial" panose="020B0604020202020204" pitchFamily="34" charset="0"/>
              </a:rPr>
              <a:t>In </a:t>
            </a:r>
            <a:r>
              <a:rPr lang="en-US" b="0" i="0" u="none" strike="noStrike" dirty="0">
                <a:solidFill>
                  <a:srgbClr val="3366CC"/>
                </a:solidFill>
                <a:effectLst/>
                <a:latin typeface="Arial" panose="020B0604020202020204" pitchFamily="34" charset="0"/>
                <a:hlinkClick r:id="rId3" tooltip="Computer science"/>
              </a:rPr>
              <a:t>computer science</a:t>
            </a:r>
            <a:r>
              <a:rPr lang="en-US" b="0" i="0" dirty="0">
                <a:solidFill>
                  <a:srgbClr val="202122"/>
                </a:solidFill>
                <a:effectLst/>
                <a:latin typeface="Arial" panose="020B0604020202020204" pitchFamily="34" charset="0"/>
              </a:rPr>
              <a:t>, </a:t>
            </a:r>
            <a:r>
              <a:rPr lang="en-US" b="1" i="0" dirty="0">
                <a:solidFill>
                  <a:srgbClr val="202122"/>
                </a:solidFill>
                <a:effectLst/>
                <a:latin typeface="Arial" panose="020B0604020202020204" pitchFamily="34" charset="0"/>
              </a:rPr>
              <a:t>declarative programming</a:t>
            </a:r>
            <a:r>
              <a:rPr lang="en-US" b="0" i="0" dirty="0">
                <a:solidFill>
                  <a:srgbClr val="202122"/>
                </a:solidFill>
                <a:effectLst/>
                <a:latin typeface="Arial" panose="020B0604020202020204" pitchFamily="34" charset="0"/>
              </a:rPr>
              <a:t> is a </a:t>
            </a:r>
            <a:r>
              <a:rPr lang="en-US" b="0" i="0" u="none" strike="noStrike" dirty="0">
                <a:solidFill>
                  <a:srgbClr val="3366CC"/>
                </a:solidFill>
                <a:effectLst/>
                <a:latin typeface="Arial" panose="020B0604020202020204" pitchFamily="34" charset="0"/>
                <a:hlinkClick r:id="rId4" tooltip="Programming paradigm"/>
              </a:rPr>
              <a:t>programming paradigm</a:t>
            </a:r>
            <a:r>
              <a:rPr lang="en-US" b="0" i="0" dirty="0">
                <a:solidFill>
                  <a:srgbClr val="202122"/>
                </a:solidFill>
                <a:effectLst/>
                <a:latin typeface="Arial" panose="020B0604020202020204" pitchFamily="34" charset="0"/>
              </a:rPr>
              <a:t>—a style of building the structure and elements of computer programs—that expresses the logic of a </a:t>
            </a:r>
            <a:r>
              <a:rPr lang="en-US" b="0" i="0" u="none" strike="noStrike" dirty="0">
                <a:solidFill>
                  <a:srgbClr val="3366CC"/>
                </a:solidFill>
                <a:effectLst/>
                <a:latin typeface="Arial" panose="020B0604020202020204" pitchFamily="34" charset="0"/>
                <a:hlinkClick r:id="rId13" tooltip="Computation"/>
              </a:rPr>
              <a:t>computation</a:t>
            </a:r>
            <a:r>
              <a:rPr lang="en-US" b="0" i="0" dirty="0">
                <a:solidFill>
                  <a:srgbClr val="202122"/>
                </a:solidFill>
                <a:effectLst/>
                <a:latin typeface="Arial" panose="020B0604020202020204" pitchFamily="34" charset="0"/>
              </a:rPr>
              <a:t> without describing its </a:t>
            </a:r>
            <a:r>
              <a:rPr lang="en-US" b="0" i="0" u="none" strike="noStrike" dirty="0">
                <a:solidFill>
                  <a:srgbClr val="3366CC"/>
                </a:solidFill>
                <a:effectLst/>
                <a:latin typeface="Arial" panose="020B0604020202020204" pitchFamily="34" charset="0"/>
                <a:hlinkClick r:id="rId14" tooltip="Control flow"/>
              </a:rPr>
              <a:t>control flow</a:t>
            </a:r>
            <a:r>
              <a:rPr lang="en-US" b="0" i="0" dirty="0">
                <a:solidFill>
                  <a:srgbClr val="202122"/>
                </a:solidFill>
                <a:effectLst/>
                <a:latin typeface="Arial" panose="020B0604020202020204" pitchFamily="34" charset="0"/>
              </a:rPr>
              <a:t>.</a:t>
            </a:r>
          </a:p>
          <a:p>
            <a:pPr marL="628650" lvl="1" indent="-171450">
              <a:buFont typeface="Arial" panose="020B0604020202020204" pitchFamily="34" charset="0"/>
              <a:buChar char="•"/>
            </a:pPr>
            <a:r>
              <a:rPr lang="en-US" b="0" i="0" dirty="0">
                <a:solidFill>
                  <a:srgbClr val="202122"/>
                </a:solidFill>
                <a:effectLst/>
                <a:latin typeface="Arial" panose="020B0604020202020204" pitchFamily="34" charset="0"/>
              </a:rPr>
              <a:t>Ex. SQL, regex </a:t>
            </a:r>
            <a:endParaRPr lang="en-US" dirty="0"/>
          </a:p>
        </p:txBody>
      </p:sp>
      <p:sp>
        <p:nvSpPr>
          <p:cNvPr id="4" name="Slide Number Placeholder 3"/>
          <p:cNvSpPr>
            <a:spLocks noGrp="1"/>
          </p:cNvSpPr>
          <p:nvPr>
            <p:ph type="sldNum" sz="quarter" idx="10"/>
          </p:nvPr>
        </p:nvSpPr>
        <p:spPr/>
        <p:txBody>
          <a:bodyPr/>
          <a:lstStyle/>
          <a:p>
            <a:fld id="{991D7D51-25E3-014D-9E69-3E09100025C6}" type="slidenum">
              <a:rPr lang="en-US" smtClean="0"/>
              <a:t>6</a:t>
            </a:fld>
            <a:endParaRPr lang="en-US"/>
          </a:p>
        </p:txBody>
      </p:sp>
    </p:spTree>
    <p:extLst>
      <p:ext uri="{BB962C8B-B14F-4D97-AF65-F5344CB8AC3E}">
        <p14:creationId xmlns:p14="http://schemas.microsoft.com/office/powerpoint/2010/main" val="3255186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28</a:t>
            </a:fld>
            <a:endParaRPr lang="en-US"/>
          </a:p>
        </p:txBody>
      </p:sp>
    </p:spTree>
    <p:extLst>
      <p:ext uri="{BB962C8B-B14F-4D97-AF65-F5344CB8AC3E}">
        <p14:creationId xmlns:p14="http://schemas.microsoft.com/office/powerpoint/2010/main" val="30101360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30</a:t>
            </a:fld>
            <a:endParaRPr lang="en-US"/>
          </a:p>
        </p:txBody>
      </p:sp>
    </p:spTree>
    <p:extLst>
      <p:ext uri="{BB962C8B-B14F-4D97-AF65-F5344CB8AC3E}">
        <p14:creationId xmlns:p14="http://schemas.microsoft.com/office/powerpoint/2010/main" val="12708779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31</a:t>
            </a:fld>
            <a:endParaRPr lang="en-US"/>
          </a:p>
        </p:txBody>
      </p:sp>
    </p:spTree>
    <p:extLst>
      <p:ext uri="{BB962C8B-B14F-4D97-AF65-F5344CB8AC3E}">
        <p14:creationId xmlns:p14="http://schemas.microsoft.com/office/powerpoint/2010/main" val="20237846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32</a:t>
            </a:fld>
            <a:endParaRPr lang="en-US"/>
          </a:p>
        </p:txBody>
      </p:sp>
    </p:spTree>
    <p:extLst>
      <p:ext uri="{BB962C8B-B14F-4D97-AF65-F5344CB8AC3E}">
        <p14:creationId xmlns:p14="http://schemas.microsoft.com/office/powerpoint/2010/main" val="18498067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33</a:t>
            </a:fld>
            <a:endParaRPr lang="en-US"/>
          </a:p>
        </p:txBody>
      </p:sp>
    </p:spTree>
    <p:extLst>
      <p:ext uri="{BB962C8B-B14F-4D97-AF65-F5344CB8AC3E}">
        <p14:creationId xmlns:p14="http://schemas.microsoft.com/office/powerpoint/2010/main" val="11598906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34</a:t>
            </a:fld>
            <a:endParaRPr lang="en-US"/>
          </a:p>
        </p:txBody>
      </p:sp>
    </p:spTree>
    <p:extLst>
      <p:ext uri="{BB962C8B-B14F-4D97-AF65-F5344CB8AC3E}">
        <p14:creationId xmlns:p14="http://schemas.microsoft.com/office/powerpoint/2010/main" val="19369931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35</a:t>
            </a:fld>
            <a:endParaRPr lang="en-US"/>
          </a:p>
        </p:txBody>
      </p:sp>
    </p:spTree>
    <p:extLst>
      <p:ext uri="{BB962C8B-B14F-4D97-AF65-F5344CB8AC3E}">
        <p14:creationId xmlns:p14="http://schemas.microsoft.com/office/powerpoint/2010/main" val="9842133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36</a:t>
            </a:fld>
            <a:endParaRPr lang="en-US"/>
          </a:p>
        </p:txBody>
      </p:sp>
    </p:spTree>
    <p:extLst>
      <p:ext uri="{BB962C8B-B14F-4D97-AF65-F5344CB8AC3E}">
        <p14:creationId xmlns:p14="http://schemas.microsoft.com/office/powerpoint/2010/main" val="19541887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37</a:t>
            </a:fld>
            <a:endParaRPr lang="en-US"/>
          </a:p>
        </p:txBody>
      </p:sp>
    </p:spTree>
    <p:extLst>
      <p:ext uri="{BB962C8B-B14F-4D97-AF65-F5344CB8AC3E}">
        <p14:creationId xmlns:p14="http://schemas.microsoft.com/office/powerpoint/2010/main" val="33162268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38</a:t>
            </a:fld>
            <a:endParaRPr lang="en-US"/>
          </a:p>
        </p:txBody>
      </p:sp>
    </p:spTree>
    <p:extLst>
      <p:ext uri="{BB962C8B-B14F-4D97-AF65-F5344CB8AC3E}">
        <p14:creationId xmlns:p14="http://schemas.microsoft.com/office/powerpoint/2010/main" val="31235510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0" i="0" dirty="0">
                <a:solidFill>
                  <a:srgbClr val="1F1F1F"/>
                </a:solidFill>
                <a:effectLst/>
                <a:latin typeface="Source Sans Pro" panose="020B0503030403020204" pitchFamily="34" charset="0"/>
              </a:rPr>
              <a:t>With </a:t>
            </a:r>
            <a:r>
              <a:rPr lang="en-US" b="1" i="0" dirty="0">
                <a:solidFill>
                  <a:srgbClr val="1F1F1F"/>
                </a:solidFill>
                <a:effectLst/>
                <a:latin typeface="Source Sans Pro" panose="020B0503030403020204" pitchFamily="34" charset="0"/>
              </a:rPr>
              <a:t>interpreted languages</a:t>
            </a:r>
            <a:r>
              <a:rPr lang="en-US" b="0" i="0" dirty="0">
                <a:solidFill>
                  <a:srgbClr val="1F1F1F"/>
                </a:solidFill>
                <a:effectLst/>
                <a:latin typeface="Source Sans Pro" panose="020B0503030403020204" pitchFamily="34" charset="0"/>
              </a:rPr>
              <a:t>, code goes through a program called an interpreter, which reads and executes the code line by line. This tends to make these languages more flexible and platform independent.</a:t>
            </a:r>
          </a:p>
          <a:p>
            <a:pPr marL="171450" indent="-171450">
              <a:buFontTx/>
              <a:buChar char="-"/>
            </a:pPr>
            <a:r>
              <a:rPr lang="en-US" b="1" i="0" dirty="0">
                <a:solidFill>
                  <a:srgbClr val="1F1F1F"/>
                </a:solidFill>
                <a:effectLst/>
                <a:latin typeface="Source Sans Pro" panose="020B0503030403020204" pitchFamily="34" charset="0"/>
              </a:rPr>
              <a:t>Compiled languages</a:t>
            </a:r>
            <a:r>
              <a:rPr lang="en-US" b="0" i="0" dirty="0">
                <a:solidFill>
                  <a:srgbClr val="1F1F1F"/>
                </a:solidFill>
                <a:effectLst/>
                <a:latin typeface="Source Sans Pro" panose="020B0503030403020204" pitchFamily="34" charset="0"/>
              </a:rPr>
              <a:t> go through a build step where the entire program is converted into machine code. This makes it faster to execute, but it also means that you have to compile or "build" the program again anytime you need to make a change.</a:t>
            </a:r>
            <a:endParaRPr lang="en-US" dirty="0"/>
          </a:p>
        </p:txBody>
      </p:sp>
      <p:sp>
        <p:nvSpPr>
          <p:cNvPr id="4" name="Slide Number Placeholder 3"/>
          <p:cNvSpPr>
            <a:spLocks noGrp="1"/>
          </p:cNvSpPr>
          <p:nvPr>
            <p:ph type="sldNum" sz="quarter" idx="10"/>
          </p:nvPr>
        </p:nvSpPr>
        <p:spPr/>
        <p:txBody>
          <a:bodyPr/>
          <a:lstStyle/>
          <a:p>
            <a:fld id="{991D7D51-25E3-014D-9E69-3E09100025C6}" type="slidenum">
              <a:rPr lang="en-US" smtClean="0"/>
              <a:t>8</a:t>
            </a:fld>
            <a:endParaRPr lang="en-US"/>
          </a:p>
        </p:txBody>
      </p:sp>
    </p:spTree>
    <p:extLst>
      <p:ext uri="{BB962C8B-B14F-4D97-AF65-F5344CB8AC3E}">
        <p14:creationId xmlns:p14="http://schemas.microsoft.com/office/powerpoint/2010/main" val="38384481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 tells the CPU where to look in. memory for info</a:t>
            </a:r>
          </a:p>
          <a:p>
            <a:r>
              <a:rPr lang="en-US" dirty="0"/>
              <a:t>x is our short hand for the information we want to manipulate</a:t>
            </a:r>
          </a:p>
        </p:txBody>
      </p:sp>
      <p:sp>
        <p:nvSpPr>
          <p:cNvPr id="4" name="Slide Number Placeholder 3"/>
          <p:cNvSpPr>
            <a:spLocks noGrp="1"/>
          </p:cNvSpPr>
          <p:nvPr>
            <p:ph type="sldNum" sz="quarter" idx="5"/>
          </p:nvPr>
        </p:nvSpPr>
        <p:spPr/>
        <p:txBody>
          <a:bodyPr/>
          <a:lstStyle/>
          <a:p>
            <a:fld id="{E666506D-5C9B-294C-B2AE-15ACE8B5B9F7}" type="slidenum">
              <a:rPr lang="en-US" smtClean="0"/>
              <a:t>39</a:t>
            </a:fld>
            <a:endParaRPr lang="en-US"/>
          </a:p>
        </p:txBody>
      </p:sp>
    </p:spTree>
    <p:extLst>
      <p:ext uri="{BB962C8B-B14F-4D97-AF65-F5344CB8AC3E}">
        <p14:creationId xmlns:p14="http://schemas.microsoft.com/office/powerpoint/2010/main" val="41286515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x tells the CPU where to look in. memory for info</a:t>
            </a:r>
          </a:p>
          <a:p>
            <a:r>
              <a:rPr lang="en-US" dirty="0"/>
              <a:t>x is our short hand for the information we want to manipulate</a:t>
            </a:r>
          </a:p>
        </p:txBody>
      </p:sp>
      <p:sp>
        <p:nvSpPr>
          <p:cNvPr id="4" name="Slide Number Placeholder 3"/>
          <p:cNvSpPr>
            <a:spLocks noGrp="1"/>
          </p:cNvSpPr>
          <p:nvPr>
            <p:ph type="sldNum" sz="quarter" idx="5"/>
          </p:nvPr>
        </p:nvSpPr>
        <p:spPr/>
        <p:txBody>
          <a:bodyPr/>
          <a:lstStyle/>
          <a:p>
            <a:fld id="{E666506D-5C9B-294C-B2AE-15ACE8B5B9F7}" type="slidenum">
              <a:rPr lang="en-US" smtClean="0"/>
              <a:t>40</a:t>
            </a:fld>
            <a:endParaRPr lang="en-US"/>
          </a:p>
        </p:txBody>
      </p:sp>
    </p:spTree>
    <p:extLst>
      <p:ext uri="{BB962C8B-B14F-4D97-AF65-F5344CB8AC3E}">
        <p14:creationId xmlns:p14="http://schemas.microsoft.com/office/powerpoint/2010/main" val="1240345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12</a:t>
            </a:fld>
            <a:endParaRPr lang="en-US"/>
          </a:p>
        </p:txBody>
      </p:sp>
    </p:spTree>
    <p:extLst>
      <p:ext uri="{BB962C8B-B14F-4D97-AF65-F5344CB8AC3E}">
        <p14:creationId xmlns:p14="http://schemas.microsoft.com/office/powerpoint/2010/main" val="269601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13</a:t>
            </a:fld>
            <a:endParaRPr lang="en-US"/>
          </a:p>
        </p:txBody>
      </p:sp>
    </p:spTree>
    <p:extLst>
      <p:ext uri="{BB962C8B-B14F-4D97-AF65-F5344CB8AC3E}">
        <p14:creationId xmlns:p14="http://schemas.microsoft.com/office/powerpoint/2010/main" val="41414834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14</a:t>
            </a:fld>
            <a:endParaRPr lang="en-US"/>
          </a:p>
        </p:txBody>
      </p:sp>
    </p:spTree>
    <p:extLst>
      <p:ext uri="{BB962C8B-B14F-4D97-AF65-F5344CB8AC3E}">
        <p14:creationId xmlns:p14="http://schemas.microsoft.com/office/powerpoint/2010/main" val="3553379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15</a:t>
            </a:fld>
            <a:endParaRPr lang="en-US"/>
          </a:p>
        </p:txBody>
      </p:sp>
    </p:spTree>
    <p:extLst>
      <p:ext uri="{BB962C8B-B14F-4D97-AF65-F5344CB8AC3E}">
        <p14:creationId xmlns:p14="http://schemas.microsoft.com/office/powerpoint/2010/main" val="12030758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16</a:t>
            </a:fld>
            <a:endParaRPr lang="en-US"/>
          </a:p>
        </p:txBody>
      </p:sp>
    </p:spTree>
    <p:extLst>
      <p:ext uri="{BB962C8B-B14F-4D97-AF65-F5344CB8AC3E}">
        <p14:creationId xmlns:p14="http://schemas.microsoft.com/office/powerpoint/2010/main" val="39892276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7F12483-E947-6F4E-A75E-B2E677827779}" type="slidenum">
              <a:rPr lang="en-US" smtClean="0"/>
              <a:t>17</a:t>
            </a:fld>
            <a:endParaRPr lang="en-US"/>
          </a:p>
        </p:txBody>
      </p:sp>
    </p:spTree>
    <p:extLst>
      <p:ext uri="{BB962C8B-B14F-4D97-AF65-F5344CB8AC3E}">
        <p14:creationId xmlns:p14="http://schemas.microsoft.com/office/powerpoint/2010/main" val="2232923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5078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66850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58224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76862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19148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6835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9116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86828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06068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44644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9/8/23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27679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9/8/23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62071484"/>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jcrouser.github.io/"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9.tiff"/></Relationships>
</file>

<file path=ppt/slides/_rels/slide28.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1.tiff"/></Relationships>
</file>

<file path=ppt/slides/_rels/slide32.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36.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37.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38.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39.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repl.it" TargetMode="External"/><Relationship Id="rId1" Type="http://schemas.openxmlformats.org/officeDocument/2006/relationships/slideLayout" Target="../slideLayouts/slideLayout2.xml"/><Relationship Id="rId4" Type="http://schemas.openxmlformats.org/officeDocument/2006/relationships/hyperlink" Target="https://replit.com/teams/join/cbfzmzolnpzhbbarrspukzusuklzeihq-CAIS117-F23"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tiff"/></Relationships>
</file>

<file path=ppt/slides/_rels/slide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66711-FD41-BF2C-3200-E86657F1099A}"/>
              </a:ext>
            </a:extLst>
          </p:cNvPr>
          <p:cNvSpPr>
            <a:spLocks noGrp="1"/>
          </p:cNvSpPr>
          <p:nvPr>
            <p:ph type="ctrTitle"/>
          </p:nvPr>
        </p:nvSpPr>
        <p:spPr/>
        <p:txBody>
          <a:bodyPr>
            <a:normAutofit fontScale="90000"/>
          </a:bodyPr>
          <a:lstStyle/>
          <a:p>
            <a:r>
              <a:rPr lang="en-US" dirty="0"/>
              <a:t>Why Does My Computer Do That? Intro to Coding with Python– Intro to Python </a:t>
            </a:r>
          </a:p>
        </p:txBody>
      </p:sp>
      <p:sp>
        <p:nvSpPr>
          <p:cNvPr id="3" name="Subtitle 2">
            <a:extLst>
              <a:ext uri="{FF2B5EF4-FFF2-40B4-BE49-F238E27FC236}">
                <a16:creationId xmlns:a16="http://schemas.microsoft.com/office/drawing/2014/main" id="{D0BE8CA1-49DD-7D0B-3796-B4A0CE9405C0}"/>
              </a:ext>
            </a:extLst>
          </p:cNvPr>
          <p:cNvSpPr>
            <a:spLocks noGrp="1"/>
          </p:cNvSpPr>
          <p:nvPr>
            <p:ph type="subTitle" idx="1"/>
          </p:nvPr>
        </p:nvSpPr>
        <p:spPr/>
        <p:txBody>
          <a:bodyPr/>
          <a:lstStyle/>
          <a:p>
            <a:r>
              <a:rPr lang="en-US" dirty="0"/>
              <a:t>Dr. Ab Mosca (they/them) </a:t>
            </a:r>
          </a:p>
        </p:txBody>
      </p:sp>
      <p:sp>
        <p:nvSpPr>
          <p:cNvPr id="5" name="TextBox 4">
            <a:extLst>
              <a:ext uri="{FF2B5EF4-FFF2-40B4-BE49-F238E27FC236}">
                <a16:creationId xmlns:a16="http://schemas.microsoft.com/office/drawing/2014/main" id="{51C47612-0F01-5A1D-003F-59C048DD3D08}"/>
              </a:ext>
            </a:extLst>
          </p:cNvPr>
          <p:cNvSpPr txBox="1"/>
          <p:nvPr/>
        </p:nvSpPr>
        <p:spPr>
          <a:xfrm>
            <a:off x="2286000" y="6342185"/>
            <a:ext cx="7444410" cy="369332"/>
          </a:xfrm>
          <a:prstGeom prst="rect">
            <a:avLst/>
          </a:prstGeom>
          <a:noFill/>
        </p:spPr>
        <p:txBody>
          <a:bodyPr wrap="none" rtlCol="0">
            <a:spAutoFit/>
          </a:bodyPr>
          <a:lstStyle/>
          <a:p>
            <a:r>
              <a:rPr lang="en-US" dirty="0"/>
              <a:t>Slides based off slides courtesy of Jordan Crouser (</a:t>
            </a:r>
            <a:r>
              <a:rPr lang="en-US" dirty="0">
                <a:hlinkClick r:id="rId2"/>
              </a:rPr>
              <a:t>https://jcrouser.github.io/</a:t>
            </a:r>
            <a:r>
              <a:rPr lang="en-US" dirty="0"/>
              <a:t>) </a:t>
            </a:r>
          </a:p>
        </p:txBody>
      </p:sp>
    </p:spTree>
    <p:extLst>
      <p:ext uri="{BB962C8B-B14F-4D97-AF65-F5344CB8AC3E}">
        <p14:creationId xmlns:p14="http://schemas.microsoft.com/office/powerpoint/2010/main" val="290532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F24AD-B491-14F9-1B10-8AEDF0B481C5}"/>
              </a:ext>
            </a:extLst>
          </p:cNvPr>
          <p:cNvSpPr>
            <a:spLocks noGrp="1"/>
          </p:cNvSpPr>
          <p:nvPr>
            <p:ph type="title"/>
          </p:nvPr>
        </p:nvSpPr>
        <p:spPr/>
        <p:txBody>
          <a:bodyPr/>
          <a:lstStyle/>
          <a:p>
            <a:r>
              <a:rPr lang="en-US" dirty="0"/>
              <a:t>Core Concepts to Get Us Started</a:t>
            </a:r>
          </a:p>
        </p:txBody>
      </p:sp>
      <p:sp>
        <p:nvSpPr>
          <p:cNvPr id="3" name="Text Placeholder 2">
            <a:extLst>
              <a:ext uri="{FF2B5EF4-FFF2-40B4-BE49-F238E27FC236}">
                <a16:creationId xmlns:a16="http://schemas.microsoft.com/office/drawing/2014/main" id="{98A162D2-1801-9219-A41C-576ECED7F5C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57447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E5AAA-5C0D-74E0-F022-A27B2127E7F2}"/>
              </a:ext>
            </a:extLst>
          </p:cNvPr>
          <p:cNvSpPr>
            <a:spLocks noGrp="1"/>
          </p:cNvSpPr>
          <p:nvPr>
            <p:ph type="title"/>
          </p:nvPr>
        </p:nvSpPr>
        <p:spPr/>
        <p:txBody>
          <a:bodyPr/>
          <a:lstStyle/>
          <a:p>
            <a:r>
              <a:rPr lang="en-US" dirty="0"/>
              <a:t>Pair Programming </a:t>
            </a:r>
          </a:p>
        </p:txBody>
      </p:sp>
      <p:sp>
        <p:nvSpPr>
          <p:cNvPr id="3" name="Text Placeholder 2">
            <a:extLst>
              <a:ext uri="{FF2B5EF4-FFF2-40B4-BE49-F238E27FC236}">
                <a16:creationId xmlns:a16="http://schemas.microsoft.com/office/drawing/2014/main" id="{DCCDF57C-CDD2-A297-BC89-2347BFD7080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758146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540C6-D323-934C-97C4-32BA72CBF112}"/>
              </a:ext>
            </a:extLst>
          </p:cNvPr>
          <p:cNvSpPr>
            <a:spLocks noGrp="1"/>
          </p:cNvSpPr>
          <p:nvPr>
            <p:ph type="title"/>
          </p:nvPr>
        </p:nvSpPr>
        <p:spPr/>
        <p:txBody>
          <a:bodyPr/>
          <a:lstStyle/>
          <a:p>
            <a:r>
              <a:rPr lang="en-US" dirty="0"/>
              <a:t>The programming process</a:t>
            </a:r>
          </a:p>
        </p:txBody>
      </p:sp>
      <p:pic>
        <p:nvPicPr>
          <p:cNvPr id="37" name="Picture 36">
            <a:extLst>
              <a:ext uri="{FF2B5EF4-FFF2-40B4-BE49-F238E27FC236}">
                <a16:creationId xmlns:a16="http://schemas.microsoft.com/office/drawing/2014/main" id="{09F9ED32-EC85-F746-8836-D770493915C2}"/>
              </a:ext>
            </a:extLst>
          </p:cNvPr>
          <p:cNvPicPr>
            <a:picLocks noChangeAspect="1"/>
          </p:cNvPicPr>
          <p:nvPr/>
        </p:nvPicPr>
        <p:blipFill rotWithShape="1">
          <a:blip r:embed="rId3">
            <a:extLst>
              <a:ext uri="{28A0092B-C50C-407E-A947-70E740481C1C}">
                <a14:useLocalDpi xmlns:a14="http://schemas.microsoft.com/office/drawing/2010/main"/>
              </a:ext>
            </a:extLst>
          </a:blip>
          <a:srcRect t="17778"/>
          <a:stretch/>
        </p:blipFill>
        <p:spPr>
          <a:xfrm>
            <a:off x="3048000" y="605028"/>
            <a:ext cx="9144000" cy="5638800"/>
          </a:xfrm>
          <a:prstGeom prst="rect">
            <a:avLst/>
          </a:prstGeom>
        </p:spPr>
      </p:pic>
    </p:spTree>
    <p:extLst>
      <p:ext uri="{BB962C8B-B14F-4D97-AF65-F5344CB8AC3E}">
        <p14:creationId xmlns:p14="http://schemas.microsoft.com/office/powerpoint/2010/main" val="1455444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94264-3E1E-334D-9A07-F4E9128B5036}"/>
              </a:ext>
            </a:extLst>
          </p:cNvPr>
          <p:cNvSpPr>
            <a:spLocks noGrp="1"/>
          </p:cNvSpPr>
          <p:nvPr>
            <p:ph type="title"/>
          </p:nvPr>
        </p:nvSpPr>
        <p:spPr/>
        <p:txBody>
          <a:bodyPr/>
          <a:lstStyle/>
          <a:p>
            <a:r>
              <a:rPr lang="en-US" dirty="0"/>
              <a:t>The programming process (idealized)</a:t>
            </a:r>
          </a:p>
        </p:txBody>
      </p:sp>
      <p:sp>
        <p:nvSpPr>
          <p:cNvPr id="3" name="Content Placeholder 2">
            <a:extLst>
              <a:ext uri="{FF2B5EF4-FFF2-40B4-BE49-F238E27FC236}">
                <a16:creationId xmlns:a16="http://schemas.microsoft.com/office/drawing/2014/main" id="{104EE917-70E2-9947-9409-BDFA38F9CD2D}"/>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056A1348-73CF-784D-9BA2-E402772C4515}"/>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2079699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8A133-DD0E-2F46-8253-C89688793F38}"/>
              </a:ext>
            </a:extLst>
          </p:cNvPr>
          <p:cNvSpPr>
            <a:spLocks noGrp="1"/>
          </p:cNvSpPr>
          <p:nvPr>
            <p:ph type="title"/>
          </p:nvPr>
        </p:nvSpPr>
        <p:spPr/>
        <p:txBody>
          <a:bodyPr/>
          <a:lstStyle/>
          <a:p>
            <a:r>
              <a:rPr lang="en-US" dirty="0"/>
              <a:t>The programming process (idealized)</a:t>
            </a:r>
          </a:p>
        </p:txBody>
      </p:sp>
      <p:sp>
        <p:nvSpPr>
          <p:cNvPr id="3" name="Content Placeholder 2">
            <a:extLst>
              <a:ext uri="{FF2B5EF4-FFF2-40B4-BE49-F238E27FC236}">
                <a16:creationId xmlns:a16="http://schemas.microsoft.com/office/drawing/2014/main" id="{0E9A68DF-E3F0-A848-825F-592617C5243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082F6E5-105B-F044-982A-AAE97BBA903C}"/>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3915936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33D3B-9549-AD4E-A302-EAFF9B624E19}"/>
              </a:ext>
            </a:extLst>
          </p:cNvPr>
          <p:cNvSpPr>
            <a:spLocks noGrp="1"/>
          </p:cNvSpPr>
          <p:nvPr>
            <p:ph type="title"/>
          </p:nvPr>
        </p:nvSpPr>
        <p:spPr/>
        <p:txBody>
          <a:bodyPr/>
          <a:lstStyle/>
          <a:p>
            <a:r>
              <a:rPr lang="en-US" dirty="0"/>
              <a:t>The programming process (idealized)</a:t>
            </a:r>
          </a:p>
        </p:txBody>
      </p:sp>
      <p:sp>
        <p:nvSpPr>
          <p:cNvPr id="3" name="Content Placeholder 2">
            <a:extLst>
              <a:ext uri="{FF2B5EF4-FFF2-40B4-BE49-F238E27FC236}">
                <a16:creationId xmlns:a16="http://schemas.microsoft.com/office/drawing/2014/main" id="{597B8AD2-9A95-B740-A2E4-316ED9B674A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6238ADB-FCC9-E24B-8384-8BCB8A5C6816}"/>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1045488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4E765-8D3D-8F46-B059-878C6B579C90}"/>
              </a:ext>
            </a:extLst>
          </p:cNvPr>
          <p:cNvSpPr>
            <a:spLocks noGrp="1"/>
          </p:cNvSpPr>
          <p:nvPr>
            <p:ph type="title"/>
          </p:nvPr>
        </p:nvSpPr>
        <p:spPr/>
        <p:txBody>
          <a:bodyPr/>
          <a:lstStyle/>
          <a:p>
            <a:r>
              <a:rPr lang="en-US" dirty="0"/>
              <a:t>The programming process (idealized)</a:t>
            </a:r>
          </a:p>
        </p:txBody>
      </p:sp>
      <p:sp>
        <p:nvSpPr>
          <p:cNvPr id="3" name="Content Placeholder 2">
            <a:extLst>
              <a:ext uri="{FF2B5EF4-FFF2-40B4-BE49-F238E27FC236}">
                <a16:creationId xmlns:a16="http://schemas.microsoft.com/office/drawing/2014/main" id="{425BBEA2-84EB-534B-9C63-74CB5AA048F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7025A86E-2793-DF4B-8A5B-578E37C1E26F}"/>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42021851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BCF1A-E284-ED4F-9610-A2F3A5B78469}"/>
              </a:ext>
            </a:extLst>
          </p:cNvPr>
          <p:cNvSpPr>
            <a:spLocks noGrp="1"/>
          </p:cNvSpPr>
          <p:nvPr>
            <p:ph type="title"/>
          </p:nvPr>
        </p:nvSpPr>
        <p:spPr/>
        <p:txBody>
          <a:bodyPr/>
          <a:lstStyle/>
          <a:p>
            <a:r>
              <a:rPr lang="en-US" dirty="0"/>
              <a:t>The programming process (idealized)</a:t>
            </a:r>
          </a:p>
        </p:txBody>
      </p:sp>
      <p:sp>
        <p:nvSpPr>
          <p:cNvPr id="3" name="Content Placeholder 2">
            <a:extLst>
              <a:ext uri="{FF2B5EF4-FFF2-40B4-BE49-F238E27FC236}">
                <a16:creationId xmlns:a16="http://schemas.microsoft.com/office/drawing/2014/main" id="{DC082487-EADC-A049-9277-11CF57AC3BD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D4EFF443-91FD-5340-8681-6E9C92942051}"/>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8273590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A4E75-E49B-3645-A284-6925B6D596D5}"/>
              </a:ext>
            </a:extLst>
          </p:cNvPr>
          <p:cNvSpPr>
            <a:spLocks noGrp="1"/>
          </p:cNvSpPr>
          <p:nvPr>
            <p:ph type="title"/>
          </p:nvPr>
        </p:nvSpPr>
        <p:spPr/>
        <p:txBody>
          <a:bodyPr/>
          <a:lstStyle/>
          <a:p>
            <a:r>
              <a:rPr lang="en-US" dirty="0"/>
              <a:t>The programming process (more realistic)</a:t>
            </a:r>
          </a:p>
        </p:txBody>
      </p:sp>
      <p:sp>
        <p:nvSpPr>
          <p:cNvPr id="3" name="Content Placeholder 2">
            <a:extLst>
              <a:ext uri="{FF2B5EF4-FFF2-40B4-BE49-F238E27FC236}">
                <a16:creationId xmlns:a16="http://schemas.microsoft.com/office/drawing/2014/main" id="{148D6950-B65B-7743-B457-AE176520485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CF596F1-712A-C544-918A-83498C6A5B54}"/>
              </a:ext>
            </a:extLst>
          </p:cNvPr>
          <p:cNvPicPr>
            <a:picLocks noChangeAspect="1"/>
          </p:cNvPicPr>
          <p:nvPr/>
        </p:nvPicPr>
        <p:blipFill rotWithShape="1">
          <a:blip r:embed="rId3">
            <a:extLst>
              <a:ext uri="{28A0092B-C50C-407E-A947-70E740481C1C}">
                <a14:useLocalDpi xmlns:a14="http://schemas.microsoft.com/office/drawing/2010/main"/>
              </a:ext>
            </a:extLst>
          </a:blip>
          <a:srcRect t="21225"/>
          <a:stretch/>
        </p:blipFill>
        <p:spPr>
          <a:xfrm>
            <a:off x="3048000" y="723216"/>
            <a:ext cx="9144000" cy="5402424"/>
          </a:xfrm>
          <a:prstGeom prst="rect">
            <a:avLst/>
          </a:prstGeom>
        </p:spPr>
      </p:pic>
    </p:spTree>
    <p:extLst>
      <p:ext uri="{BB962C8B-B14F-4D97-AF65-F5344CB8AC3E}">
        <p14:creationId xmlns:p14="http://schemas.microsoft.com/office/powerpoint/2010/main" val="2853745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765D2-5B5A-8F47-87DC-9EEBDF5ADBE1}"/>
              </a:ext>
            </a:extLst>
          </p:cNvPr>
          <p:cNvSpPr>
            <a:spLocks noGrp="1"/>
          </p:cNvSpPr>
          <p:nvPr>
            <p:ph type="title"/>
          </p:nvPr>
        </p:nvSpPr>
        <p:spPr/>
        <p:txBody>
          <a:bodyPr/>
          <a:lstStyle/>
          <a:p>
            <a:r>
              <a:rPr lang="en-US" dirty="0"/>
              <a:t>Getting started</a:t>
            </a:r>
          </a:p>
        </p:txBody>
      </p:sp>
      <p:sp>
        <p:nvSpPr>
          <p:cNvPr id="3" name="Content Placeholder 2">
            <a:extLst>
              <a:ext uri="{FF2B5EF4-FFF2-40B4-BE49-F238E27FC236}">
                <a16:creationId xmlns:a16="http://schemas.microsoft.com/office/drawing/2014/main" id="{E8EABF36-8493-3B41-B84A-5B64D45A5BF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E0B96D2-A703-D44E-ACC1-A731F59B7FD5}"/>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347738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330C2-52A4-1ABA-980B-56FBC97F350C}"/>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9EAE50F6-429C-715A-C25C-1C7744AED1CF}"/>
              </a:ext>
            </a:extLst>
          </p:cNvPr>
          <p:cNvSpPr>
            <a:spLocks noGrp="1"/>
          </p:cNvSpPr>
          <p:nvPr>
            <p:ph idx="1"/>
          </p:nvPr>
        </p:nvSpPr>
        <p:spPr/>
        <p:txBody>
          <a:bodyPr/>
          <a:lstStyle/>
          <a:p>
            <a:r>
              <a:rPr lang="en-US" dirty="0"/>
              <a:t>Intro to Python programming language </a:t>
            </a:r>
          </a:p>
          <a:p>
            <a:r>
              <a:rPr lang="en-US" dirty="0"/>
              <a:t>Intro to pair programming </a:t>
            </a:r>
          </a:p>
          <a:p>
            <a:r>
              <a:rPr lang="en-US" dirty="0"/>
              <a:t>Intro to </a:t>
            </a:r>
            <a:r>
              <a:rPr lang="en-US" dirty="0" err="1"/>
              <a:t>repl.it</a:t>
            </a:r>
            <a:r>
              <a:rPr lang="en-US" dirty="0"/>
              <a:t> </a:t>
            </a:r>
          </a:p>
        </p:txBody>
      </p:sp>
    </p:spTree>
    <p:extLst>
      <p:ext uri="{BB962C8B-B14F-4D97-AF65-F5344CB8AC3E}">
        <p14:creationId xmlns:p14="http://schemas.microsoft.com/office/powerpoint/2010/main" val="10855461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9843B-A717-4341-925A-9BB726663221}"/>
              </a:ext>
            </a:extLst>
          </p:cNvPr>
          <p:cNvSpPr>
            <a:spLocks noGrp="1"/>
          </p:cNvSpPr>
          <p:nvPr>
            <p:ph type="title"/>
          </p:nvPr>
        </p:nvSpPr>
        <p:spPr/>
        <p:txBody>
          <a:bodyPr/>
          <a:lstStyle/>
          <a:p>
            <a:r>
              <a:rPr lang="en-US" dirty="0"/>
              <a:t>“S</a:t>
            </a:r>
            <a:r>
              <a:rPr lang="en-US" baseline="30000" dirty="0"/>
              <a:t>4</a:t>
            </a:r>
            <a:r>
              <a:rPr lang="en-US" dirty="0"/>
              <a:t>”: start small | slow | simple</a:t>
            </a:r>
          </a:p>
        </p:txBody>
      </p:sp>
      <p:sp>
        <p:nvSpPr>
          <p:cNvPr id="3" name="Content Placeholder 2">
            <a:extLst>
              <a:ext uri="{FF2B5EF4-FFF2-40B4-BE49-F238E27FC236}">
                <a16:creationId xmlns:a16="http://schemas.microsoft.com/office/drawing/2014/main" id="{4C2E115E-CC19-DF4E-A1F3-5AA1ECED9C7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441F80A-FF2E-AD41-B099-767E119DC645}"/>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41584132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251BF-310F-1A4A-939A-A5C12CB3BB0C}"/>
              </a:ext>
            </a:extLst>
          </p:cNvPr>
          <p:cNvSpPr>
            <a:spLocks noGrp="1"/>
          </p:cNvSpPr>
          <p:nvPr>
            <p:ph type="title"/>
          </p:nvPr>
        </p:nvSpPr>
        <p:spPr/>
        <p:txBody>
          <a:bodyPr/>
          <a:lstStyle/>
          <a:p>
            <a:r>
              <a:rPr lang="en-US" dirty="0"/>
              <a:t>Next: address the constraints</a:t>
            </a:r>
          </a:p>
        </p:txBody>
      </p:sp>
      <p:sp>
        <p:nvSpPr>
          <p:cNvPr id="3" name="Content Placeholder 2">
            <a:extLst>
              <a:ext uri="{FF2B5EF4-FFF2-40B4-BE49-F238E27FC236}">
                <a16:creationId xmlns:a16="http://schemas.microsoft.com/office/drawing/2014/main" id="{589BB2AF-A404-7042-8D34-64BA3B564BA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B2864E5-9F02-6245-92DD-90A336D13CA6}"/>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25826939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82E4D-2E31-584A-A2FB-17661A9DB912}"/>
              </a:ext>
            </a:extLst>
          </p:cNvPr>
          <p:cNvSpPr>
            <a:spLocks noGrp="1"/>
          </p:cNvSpPr>
          <p:nvPr>
            <p:ph type="title"/>
          </p:nvPr>
        </p:nvSpPr>
        <p:spPr/>
        <p:txBody>
          <a:bodyPr/>
          <a:lstStyle/>
          <a:p>
            <a:r>
              <a:rPr lang="en-US" dirty="0"/>
              <a:t>Add additional features</a:t>
            </a:r>
          </a:p>
        </p:txBody>
      </p:sp>
      <p:sp>
        <p:nvSpPr>
          <p:cNvPr id="3" name="Content Placeholder 2">
            <a:extLst>
              <a:ext uri="{FF2B5EF4-FFF2-40B4-BE49-F238E27FC236}">
                <a16:creationId xmlns:a16="http://schemas.microsoft.com/office/drawing/2014/main" id="{287213F5-035C-9740-B068-CB5CD4D7E17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6B02A1E-9407-254A-B7AD-674B07AE248F}"/>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40795482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CA351-7D6B-5741-8720-A3E1AFE7F7F8}"/>
              </a:ext>
            </a:extLst>
          </p:cNvPr>
          <p:cNvSpPr>
            <a:spLocks noGrp="1"/>
          </p:cNvSpPr>
          <p:nvPr>
            <p:ph type="title"/>
          </p:nvPr>
        </p:nvSpPr>
        <p:spPr/>
        <p:txBody>
          <a:bodyPr/>
          <a:lstStyle/>
          <a:p>
            <a:r>
              <a:rPr lang="en-US" dirty="0"/>
              <a:t>Finally: hit target</a:t>
            </a:r>
          </a:p>
        </p:txBody>
      </p:sp>
      <p:sp>
        <p:nvSpPr>
          <p:cNvPr id="3" name="Content Placeholder 2">
            <a:extLst>
              <a:ext uri="{FF2B5EF4-FFF2-40B4-BE49-F238E27FC236}">
                <a16:creationId xmlns:a16="http://schemas.microsoft.com/office/drawing/2014/main" id="{D87DA9C2-BEFB-1241-B094-C4C06FE4087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54EA6D84-1EAD-7A4C-88AD-368AF376793A}"/>
              </a:ext>
            </a:extLst>
          </p:cNvPr>
          <p:cNvPicPr>
            <a:picLocks noChangeAspect="1"/>
          </p:cNvPicPr>
          <p:nvPr/>
        </p:nvPicPr>
        <p:blipFill rotWithShape="1">
          <a:blip r:embed="rId3">
            <a:extLst>
              <a:ext uri="{28A0092B-C50C-407E-A947-70E740481C1C}">
                <a14:useLocalDpi xmlns:a14="http://schemas.microsoft.com/office/drawing/2010/main"/>
              </a:ext>
            </a:extLst>
          </a:blip>
          <a:srcRect t="23333"/>
          <a:stretch/>
        </p:blipFill>
        <p:spPr>
          <a:xfrm>
            <a:off x="3048000" y="795528"/>
            <a:ext cx="9144000" cy="5257800"/>
          </a:xfrm>
          <a:prstGeom prst="rect">
            <a:avLst/>
          </a:prstGeom>
        </p:spPr>
      </p:pic>
    </p:spTree>
    <p:extLst>
      <p:ext uri="{BB962C8B-B14F-4D97-AF65-F5344CB8AC3E}">
        <p14:creationId xmlns:p14="http://schemas.microsoft.com/office/powerpoint/2010/main" val="38605006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CCC74-3675-8C47-9C42-CD349878A0F4}"/>
              </a:ext>
            </a:extLst>
          </p:cNvPr>
          <p:cNvSpPr>
            <a:spLocks noGrp="1"/>
          </p:cNvSpPr>
          <p:nvPr>
            <p:ph type="title"/>
          </p:nvPr>
        </p:nvSpPr>
        <p:spPr/>
        <p:txBody>
          <a:bodyPr/>
          <a:lstStyle/>
          <a:p>
            <a:pPr algn="ctr"/>
            <a:r>
              <a:rPr lang="en-US" dirty="0">
                <a:solidFill>
                  <a:schemeClr val="bg1"/>
                </a:solidFill>
              </a:rPr>
              <a:t>A problematic (but common) model</a:t>
            </a:r>
          </a:p>
        </p:txBody>
      </p:sp>
      <p:pic>
        <p:nvPicPr>
          <p:cNvPr id="4" name="Picture 3">
            <a:extLst>
              <a:ext uri="{FF2B5EF4-FFF2-40B4-BE49-F238E27FC236}">
                <a16:creationId xmlns:a16="http://schemas.microsoft.com/office/drawing/2014/main" id="{262F39B1-16C8-B144-BBBD-3DAEA9206FD6}"/>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5442761" y="1171681"/>
            <a:ext cx="4576151" cy="4553339"/>
          </a:xfrm>
          <a:prstGeom prst="rect">
            <a:avLst/>
          </a:prstGeom>
        </p:spPr>
      </p:pic>
    </p:spTree>
    <p:extLst>
      <p:ext uri="{BB962C8B-B14F-4D97-AF65-F5344CB8AC3E}">
        <p14:creationId xmlns:p14="http://schemas.microsoft.com/office/powerpoint/2010/main" val="12050676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C2A1F-E058-B947-9FE7-A18137B8BF1C}"/>
              </a:ext>
            </a:extLst>
          </p:cNvPr>
          <p:cNvSpPr>
            <a:spLocks noGrp="1"/>
          </p:cNvSpPr>
          <p:nvPr>
            <p:ph type="title"/>
          </p:nvPr>
        </p:nvSpPr>
        <p:spPr/>
        <p:txBody>
          <a:bodyPr/>
          <a:lstStyle/>
          <a:p>
            <a:r>
              <a:rPr lang="en-US" dirty="0"/>
              <a:t>A better model: “pair programming”</a:t>
            </a:r>
          </a:p>
        </p:txBody>
      </p:sp>
      <p:pic>
        <p:nvPicPr>
          <p:cNvPr id="7" name="Picture 6">
            <a:extLst>
              <a:ext uri="{FF2B5EF4-FFF2-40B4-BE49-F238E27FC236}">
                <a16:creationId xmlns:a16="http://schemas.microsoft.com/office/drawing/2014/main" id="{2F436D09-1EE5-9B40-92AD-7A653CEDC6A0}"/>
              </a:ext>
            </a:extLst>
          </p:cNvPr>
          <p:cNvPicPr>
            <a:picLocks noChangeAspect="1"/>
          </p:cNvPicPr>
          <p:nvPr/>
        </p:nvPicPr>
        <p:blipFill>
          <a:blip r:embed="rId3"/>
          <a:stretch>
            <a:fillRect/>
          </a:stretch>
        </p:blipFill>
        <p:spPr>
          <a:xfrm>
            <a:off x="4128078" y="1929414"/>
            <a:ext cx="5930900" cy="4064000"/>
          </a:xfrm>
          <a:prstGeom prst="rect">
            <a:avLst/>
          </a:prstGeom>
        </p:spPr>
      </p:pic>
      <p:grpSp>
        <p:nvGrpSpPr>
          <p:cNvPr id="13" name="Group 12">
            <a:extLst>
              <a:ext uri="{FF2B5EF4-FFF2-40B4-BE49-F238E27FC236}">
                <a16:creationId xmlns:a16="http://schemas.microsoft.com/office/drawing/2014/main" id="{FCBB218B-244B-C04B-94D9-621D9DD0FF1B}"/>
              </a:ext>
            </a:extLst>
          </p:cNvPr>
          <p:cNvGrpSpPr/>
          <p:nvPr/>
        </p:nvGrpSpPr>
        <p:grpSpPr>
          <a:xfrm>
            <a:off x="5178074" y="563914"/>
            <a:ext cx="1977701" cy="1793253"/>
            <a:chOff x="2656545" y="1076531"/>
            <a:chExt cx="1977701" cy="1793253"/>
          </a:xfrm>
        </p:grpSpPr>
        <p:sp>
          <p:nvSpPr>
            <p:cNvPr id="8" name="TextBox 7">
              <a:extLst>
                <a:ext uri="{FF2B5EF4-FFF2-40B4-BE49-F238E27FC236}">
                  <a16:creationId xmlns:a16="http://schemas.microsoft.com/office/drawing/2014/main" id="{688A0F78-E775-814B-991E-E6CFD4BFF893}"/>
                </a:ext>
              </a:extLst>
            </p:cNvPr>
            <p:cNvSpPr txBox="1"/>
            <p:nvPr/>
          </p:nvSpPr>
          <p:spPr>
            <a:xfrm>
              <a:off x="2962187" y="1076531"/>
              <a:ext cx="1196160" cy="954107"/>
            </a:xfrm>
            <a:prstGeom prst="rect">
              <a:avLst/>
            </a:prstGeom>
            <a:noFill/>
          </p:spPr>
          <p:txBody>
            <a:bodyPr wrap="none" rtlCol="0">
              <a:spAutoFit/>
            </a:bodyPr>
            <a:lstStyle/>
            <a:p>
              <a:pPr algn="ctr"/>
              <a:r>
                <a:rPr lang="en-US" sz="2800" dirty="0">
                  <a:solidFill>
                    <a:srgbClr val="003470"/>
                  </a:solidFill>
                </a:rPr>
                <a:t>two </a:t>
              </a:r>
            </a:p>
            <a:p>
              <a:pPr algn="ctr"/>
              <a:r>
                <a:rPr lang="en-US" sz="2800" dirty="0">
                  <a:solidFill>
                    <a:srgbClr val="003470"/>
                  </a:solidFill>
                </a:rPr>
                <a:t>people</a:t>
              </a:r>
            </a:p>
          </p:txBody>
        </p:sp>
        <p:sp>
          <p:nvSpPr>
            <p:cNvPr id="9" name="Circular Arrow 8">
              <a:extLst>
                <a:ext uri="{FF2B5EF4-FFF2-40B4-BE49-F238E27FC236}">
                  <a16:creationId xmlns:a16="http://schemas.microsoft.com/office/drawing/2014/main" id="{320C6FF6-1B2E-2F43-A44A-8D412DAB0487}"/>
                </a:ext>
              </a:extLst>
            </p:cNvPr>
            <p:cNvSpPr/>
            <p:nvPr/>
          </p:nvSpPr>
          <p:spPr>
            <a:xfrm rot="8507561" flipV="1">
              <a:off x="2656545" y="1664481"/>
              <a:ext cx="1199497" cy="1205303"/>
            </a:xfrm>
            <a:prstGeom prst="circularArrow">
              <a:avLst>
                <a:gd name="adj1" fmla="val 1411"/>
                <a:gd name="adj2" fmla="val 1563058"/>
                <a:gd name="adj3" fmla="val 20880751"/>
                <a:gd name="adj4" fmla="val 16968496"/>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Circular Arrow 9">
              <a:extLst>
                <a:ext uri="{FF2B5EF4-FFF2-40B4-BE49-F238E27FC236}">
                  <a16:creationId xmlns:a16="http://schemas.microsoft.com/office/drawing/2014/main" id="{F7C34E39-C51E-CD45-859A-F01BBF464086}"/>
                </a:ext>
              </a:extLst>
            </p:cNvPr>
            <p:cNvSpPr/>
            <p:nvPr/>
          </p:nvSpPr>
          <p:spPr>
            <a:xfrm rot="10800000" flipH="1" flipV="1">
              <a:off x="3434749" y="1656566"/>
              <a:ext cx="1199497" cy="1205303"/>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4" name="Group 13">
            <a:extLst>
              <a:ext uri="{FF2B5EF4-FFF2-40B4-BE49-F238E27FC236}">
                <a16:creationId xmlns:a16="http://schemas.microsoft.com/office/drawing/2014/main" id="{ADA2D379-1F2A-9745-BEBF-7FDBE062FE11}"/>
              </a:ext>
            </a:extLst>
          </p:cNvPr>
          <p:cNvGrpSpPr/>
          <p:nvPr/>
        </p:nvGrpSpPr>
        <p:grpSpPr>
          <a:xfrm>
            <a:off x="9271544" y="1725983"/>
            <a:ext cx="1832357" cy="1619215"/>
            <a:chOff x="6750015" y="2238600"/>
            <a:chExt cx="1832357" cy="1619215"/>
          </a:xfrm>
        </p:grpSpPr>
        <p:sp>
          <p:nvSpPr>
            <p:cNvPr id="11" name="TextBox 10">
              <a:extLst>
                <a:ext uri="{FF2B5EF4-FFF2-40B4-BE49-F238E27FC236}">
                  <a16:creationId xmlns:a16="http://schemas.microsoft.com/office/drawing/2014/main" id="{0297282E-6BA6-3D40-89A6-71188DA9E7CD}"/>
                </a:ext>
              </a:extLst>
            </p:cNvPr>
            <p:cNvSpPr txBox="1"/>
            <p:nvPr/>
          </p:nvSpPr>
          <p:spPr>
            <a:xfrm>
              <a:off x="7124922" y="2238600"/>
              <a:ext cx="1457450" cy="954107"/>
            </a:xfrm>
            <a:prstGeom prst="rect">
              <a:avLst/>
            </a:prstGeom>
            <a:noFill/>
          </p:spPr>
          <p:txBody>
            <a:bodyPr wrap="none" rtlCol="0">
              <a:spAutoFit/>
            </a:bodyPr>
            <a:lstStyle/>
            <a:p>
              <a:pPr algn="ctr"/>
              <a:r>
                <a:rPr lang="en-US" sz="2800" dirty="0">
                  <a:solidFill>
                    <a:srgbClr val="003470"/>
                  </a:solidFill>
                </a:rPr>
                <a:t>one</a:t>
              </a:r>
            </a:p>
            <a:p>
              <a:pPr algn="ctr"/>
              <a:r>
                <a:rPr lang="en-US" sz="2800" dirty="0">
                  <a:solidFill>
                    <a:srgbClr val="003470"/>
                  </a:solidFill>
                </a:rPr>
                <a:t>machine</a:t>
              </a:r>
            </a:p>
          </p:txBody>
        </p:sp>
        <p:sp>
          <p:nvSpPr>
            <p:cNvPr id="12" name="Circular Arrow 11">
              <a:extLst>
                <a:ext uri="{FF2B5EF4-FFF2-40B4-BE49-F238E27FC236}">
                  <a16:creationId xmlns:a16="http://schemas.microsoft.com/office/drawing/2014/main" id="{99D3BBAF-E39B-2649-BA05-9AC367601025}"/>
                </a:ext>
              </a:extLst>
            </p:cNvPr>
            <p:cNvSpPr/>
            <p:nvPr/>
          </p:nvSpPr>
          <p:spPr>
            <a:xfrm rot="14469978" flipH="1" flipV="1">
              <a:off x="6752918" y="2655415"/>
              <a:ext cx="1199497" cy="1205303"/>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16236022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C2A1F-E058-B947-9FE7-A18137B8BF1C}"/>
              </a:ext>
            </a:extLst>
          </p:cNvPr>
          <p:cNvSpPr>
            <a:spLocks noGrp="1"/>
          </p:cNvSpPr>
          <p:nvPr>
            <p:ph type="title"/>
          </p:nvPr>
        </p:nvSpPr>
        <p:spPr/>
        <p:txBody>
          <a:bodyPr/>
          <a:lstStyle/>
          <a:p>
            <a:r>
              <a:rPr lang="en-US" dirty="0"/>
              <a:t>Two complimentary roles</a:t>
            </a:r>
          </a:p>
        </p:txBody>
      </p:sp>
      <p:pic>
        <p:nvPicPr>
          <p:cNvPr id="7" name="Picture 6">
            <a:extLst>
              <a:ext uri="{FF2B5EF4-FFF2-40B4-BE49-F238E27FC236}">
                <a16:creationId xmlns:a16="http://schemas.microsoft.com/office/drawing/2014/main" id="{2F436D09-1EE5-9B40-92AD-7A653CEDC6A0}"/>
              </a:ext>
            </a:extLst>
          </p:cNvPr>
          <p:cNvPicPr>
            <a:picLocks noChangeAspect="1"/>
          </p:cNvPicPr>
          <p:nvPr/>
        </p:nvPicPr>
        <p:blipFill>
          <a:blip r:embed="rId3"/>
          <a:stretch>
            <a:fillRect/>
          </a:stretch>
        </p:blipFill>
        <p:spPr>
          <a:xfrm>
            <a:off x="4751532" y="1748772"/>
            <a:ext cx="5930900" cy="4064000"/>
          </a:xfrm>
          <a:prstGeom prst="rect">
            <a:avLst/>
          </a:prstGeom>
        </p:spPr>
      </p:pic>
      <p:grpSp>
        <p:nvGrpSpPr>
          <p:cNvPr id="3" name="Group 2">
            <a:extLst>
              <a:ext uri="{FF2B5EF4-FFF2-40B4-BE49-F238E27FC236}">
                <a16:creationId xmlns:a16="http://schemas.microsoft.com/office/drawing/2014/main" id="{C9375496-80D8-604D-87DB-4CE6C28E56F2}"/>
              </a:ext>
            </a:extLst>
          </p:cNvPr>
          <p:cNvGrpSpPr/>
          <p:nvPr/>
        </p:nvGrpSpPr>
        <p:grpSpPr>
          <a:xfrm>
            <a:off x="4543513" y="1123837"/>
            <a:ext cx="4384311" cy="1433819"/>
            <a:chOff x="1398530" y="1817096"/>
            <a:chExt cx="4384311" cy="1433819"/>
          </a:xfrm>
          <a:effectLst/>
        </p:grpSpPr>
        <p:grpSp>
          <p:nvGrpSpPr>
            <p:cNvPr id="13" name="Group 12">
              <a:extLst>
                <a:ext uri="{FF2B5EF4-FFF2-40B4-BE49-F238E27FC236}">
                  <a16:creationId xmlns:a16="http://schemas.microsoft.com/office/drawing/2014/main" id="{FCBB218B-244B-C04B-94D9-621D9DD0FF1B}"/>
                </a:ext>
              </a:extLst>
            </p:cNvPr>
            <p:cNvGrpSpPr/>
            <p:nvPr/>
          </p:nvGrpSpPr>
          <p:grpSpPr>
            <a:xfrm>
              <a:off x="2074579" y="1817096"/>
              <a:ext cx="3708262" cy="1433819"/>
              <a:chOff x="2074579" y="1817096"/>
              <a:chExt cx="3708262" cy="1433819"/>
            </a:xfrm>
          </p:grpSpPr>
          <p:sp>
            <p:nvSpPr>
              <p:cNvPr id="8" name="TextBox 7">
                <a:extLst>
                  <a:ext uri="{FF2B5EF4-FFF2-40B4-BE49-F238E27FC236}">
                    <a16:creationId xmlns:a16="http://schemas.microsoft.com/office/drawing/2014/main" id="{688A0F78-E775-814B-991E-E6CFD4BFF893}"/>
                  </a:ext>
                </a:extLst>
              </p:cNvPr>
              <p:cNvSpPr txBox="1"/>
              <p:nvPr/>
            </p:nvSpPr>
            <p:spPr>
              <a:xfrm>
                <a:off x="4738965" y="1817096"/>
                <a:ext cx="1043876" cy="523220"/>
              </a:xfrm>
              <a:prstGeom prst="rect">
                <a:avLst/>
              </a:prstGeom>
              <a:noFill/>
              <a:effectLst>
                <a:glow rad="101600">
                  <a:srgbClr val="00B0F0">
                    <a:alpha val="60000"/>
                  </a:srgbClr>
                </a:glow>
              </a:effectLst>
            </p:spPr>
            <p:txBody>
              <a:bodyPr wrap="none" rtlCol="0">
                <a:spAutoFit/>
              </a:bodyPr>
              <a:lstStyle/>
              <a:p>
                <a:pPr algn="ctr"/>
                <a:r>
                  <a:rPr lang="en-US" sz="2800" dirty="0">
                    <a:solidFill>
                      <a:srgbClr val="003470"/>
                    </a:solidFill>
                    <a:effectLst>
                      <a:glow rad="101600">
                        <a:srgbClr val="00B0F0">
                          <a:alpha val="60000"/>
                        </a:srgbClr>
                      </a:glow>
                    </a:effectLst>
                  </a:rPr>
                  <a:t>driver</a:t>
                </a:r>
              </a:p>
            </p:txBody>
          </p:sp>
          <p:sp>
            <p:nvSpPr>
              <p:cNvPr id="9" name="Circular Arrow 8">
                <a:extLst>
                  <a:ext uri="{FF2B5EF4-FFF2-40B4-BE49-F238E27FC236}">
                    <a16:creationId xmlns:a16="http://schemas.microsoft.com/office/drawing/2014/main" id="{320C6FF6-1B2E-2F43-A44A-8D412DAB0487}"/>
                  </a:ext>
                </a:extLst>
              </p:cNvPr>
              <p:cNvSpPr/>
              <p:nvPr/>
            </p:nvSpPr>
            <p:spPr>
              <a:xfrm rot="5703962" flipV="1">
                <a:off x="2077482" y="2048515"/>
                <a:ext cx="1199497" cy="1205303"/>
              </a:xfrm>
              <a:prstGeom prst="circularArrow">
                <a:avLst>
                  <a:gd name="adj1" fmla="val 1411"/>
                  <a:gd name="adj2" fmla="val 1563058"/>
                  <a:gd name="adj3" fmla="val 20880751"/>
                  <a:gd name="adj4" fmla="val 16968496"/>
                  <a:gd name="adj5" fmla="val 7233"/>
                </a:avLst>
              </a:prstGeom>
              <a:solidFill>
                <a:srgbClr val="003470"/>
              </a:solidFill>
              <a:ln cap="rnd">
                <a:solidFill>
                  <a:srgbClr val="003470"/>
                </a:solidFill>
              </a:ln>
              <a:effectLst>
                <a:glow rad="101600">
                  <a:srgbClr val="92D050">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ffectLst>
                    <a:glow rad="101600">
                      <a:srgbClr val="92D050">
                        <a:alpha val="60000"/>
                      </a:srgbClr>
                    </a:glow>
                  </a:effectLst>
                </a:endParaRPr>
              </a:p>
            </p:txBody>
          </p:sp>
          <p:sp>
            <p:nvSpPr>
              <p:cNvPr id="10" name="Circular Arrow 9">
                <a:extLst>
                  <a:ext uri="{FF2B5EF4-FFF2-40B4-BE49-F238E27FC236}">
                    <a16:creationId xmlns:a16="http://schemas.microsoft.com/office/drawing/2014/main" id="{F7C34E39-C51E-CD45-859A-F01BBF464086}"/>
                  </a:ext>
                </a:extLst>
              </p:cNvPr>
              <p:cNvSpPr/>
              <p:nvPr/>
            </p:nvSpPr>
            <p:spPr>
              <a:xfrm rot="14293823" flipH="1" flipV="1">
                <a:off x="4184201" y="1885225"/>
                <a:ext cx="1199497" cy="1205303"/>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a:effectLst>
                <a:glow rad="101600">
                  <a:srgbClr val="00B0F0">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ffectLst>
                    <a:glow rad="101600">
                      <a:srgbClr val="00B0F0">
                        <a:alpha val="60000"/>
                      </a:srgbClr>
                    </a:glow>
                  </a:effectLst>
                </a:endParaRPr>
              </a:p>
            </p:txBody>
          </p:sp>
        </p:grpSp>
        <p:sp>
          <p:nvSpPr>
            <p:cNvPr id="15" name="TextBox 14">
              <a:extLst>
                <a:ext uri="{FF2B5EF4-FFF2-40B4-BE49-F238E27FC236}">
                  <a16:creationId xmlns:a16="http://schemas.microsoft.com/office/drawing/2014/main" id="{DD318EB1-C30C-E449-AC28-143D97E69363}"/>
                </a:ext>
              </a:extLst>
            </p:cNvPr>
            <p:cNvSpPr txBox="1"/>
            <p:nvPr/>
          </p:nvSpPr>
          <p:spPr>
            <a:xfrm>
              <a:off x="1398530" y="2136450"/>
              <a:ext cx="1601721" cy="523220"/>
            </a:xfrm>
            <a:prstGeom prst="rect">
              <a:avLst/>
            </a:prstGeom>
            <a:noFill/>
            <a:effectLst>
              <a:glow rad="101600">
                <a:srgbClr val="92D050">
                  <a:alpha val="60000"/>
                </a:srgbClr>
              </a:glow>
            </a:effectLst>
          </p:spPr>
          <p:txBody>
            <a:bodyPr wrap="none" rtlCol="0">
              <a:spAutoFit/>
            </a:bodyPr>
            <a:lstStyle/>
            <a:p>
              <a:pPr algn="ctr"/>
              <a:r>
                <a:rPr lang="en-US" sz="2800" dirty="0">
                  <a:solidFill>
                    <a:srgbClr val="003470"/>
                  </a:solidFill>
                  <a:effectLst>
                    <a:glow rad="101600">
                      <a:srgbClr val="92D050">
                        <a:alpha val="60000"/>
                      </a:srgbClr>
                    </a:glow>
                  </a:effectLst>
                </a:rPr>
                <a:t>navigator</a:t>
              </a:r>
            </a:p>
          </p:txBody>
        </p:sp>
      </p:grpSp>
    </p:spTree>
    <p:extLst>
      <p:ext uri="{BB962C8B-B14F-4D97-AF65-F5344CB8AC3E}">
        <p14:creationId xmlns:p14="http://schemas.microsoft.com/office/powerpoint/2010/main" val="28212959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7EB34-0FCC-0244-A126-86EEE29FD208}"/>
              </a:ext>
            </a:extLst>
          </p:cNvPr>
          <p:cNvSpPr>
            <a:spLocks noGrp="1"/>
          </p:cNvSpPr>
          <p:nvPr>
            <p:ph type="title"/>
          </p:nvPr>
        </p:nvSpPr>
        <p:spPr/>
        <p:txBody>
          <a:bodyPr/>
          <a:lstStyle/>
          <a:p>
            <a:r>
              <a:rPr lang="en-US" dirty="0"/>
              <a:t>A common analogy</a:t>
            </a:r>
          </a:p>
        </p:txBody>
      </p:sp>
      <p:pic>
        <p:nvPicPr>
          <p:cNvPr id="4" name="Picture 3">
            <a:extLst>
              <a:ext uri="{FF2B5EF4-FFF2-40B4-BE49-F238E27FC236}">
                <a16:creationId xmlns:a16="http://schemas.microsoft.com/office/drawing/2014/main" id="{5126119A-BF4A-994A-874F-501615ED9E38}"/>
              </a:ext>
            </a:extLst>
          </p:cNvPr>
          <p:cNvPicPr>
            <a:picLocks noChangeAspect="1"/>
          </p:cNvPicPr>
          <p:nvPr/>
        </p:nvPicPr>
        <p:blipFill rotWithShape="1">
          <a:blip r:embed="rId3">
            <a:duotone>
              <a:schemeClr val="accent4">
                <a:shade val="45000"/>
                <a:satMod val="135000"/>
              </a:schemeClr>
              <a:prstClr val="white"/>
            </a:duotone>
            <a:extLst>
              <a:ext uri="{28A0092B-C50C-407E-A947-70E740481C1C}">
                <a14:useLocalDpi xmlns:a14="http://schemas.microsoft.com/office/drawing/2010/main"/>
              </a:ext>
            </a:extLst>
          </a:blip>
          <a:srcRect/>
          <a:stretch/>
        </p:blipFill>
        <p:spPr>
          <a:xfrm>
            <a:off x="4970956" y="1690344"/>
            <a:ext cx="5654351" cy="4407071"/>
          </a:xfrm>
          <a:prstGeom prst="rect">
            <a:avLst/>
          </a:prstGeom>
        </p:spPr>
      </p:pic>
      <p:sp>
        <p:nvSpPr>
          <p:cNvPr id="5" name="Block Arc 4">
            <a:extLst>
              <a:ext uri="{FF2B5EF4-FFF2-40B4-BE49-F238E27FC236}">
                <a16:creationId xmlns:a16="http://schemas.microsoft.com/office/drawing/2014/main" id="{993FF84F-EA93-7D42-9A69-7D16A400668D}"/>
              </a:ext>
            </a:extLst>
          </p:cNvPr>
          <p:cNvSpPr/>
          <p:nvPr/>
        </p:nvSpPr>
        <p:spPr>
          <a:xfrm>
            <a:off x="7762361" y="2831700"/>
            <a:ext cx="1295401" cy="1295401"/>
          </a:xfrm>
          <a:prstGeom prst="blockArc">
            <a:avLst>
              <a:gd name="adj1" fmla="val 10800000"/>
              <a:gd name="adj2" fmla="val 21599999"/>
              <a:gd name="adj3" fmla="val 15323"/>
            </a:avLst>
          </a:prstGeom>
          <a:solidFill>
            <a:srgbClr val="2E3B4B"/>
          </a:solidFill>
          <a:ln>
            <a:noFill/>
          </a:ln>
          <a:effectLst>
            <a:glow rad="101600">
              <a:srgbClr val="00B0F0">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6" name="Group 5">
            <a:extLst>
              <a:ext uri="{FF2B5EF4-FFF2-40B4-BE49-F238E27FC236}">
                <a16:creationId xmlns:a16="http://schemas.microsoft.com/office/drawing/2014/main" id="{B351F5FE-F69F-EF46-9A6A-63A6BAA64BB0}"/>
              </a:ext>
            </a:extLst>
          </p:cNvPr>
          <p:cNvGrpSpPr/>
          <p:nvPr/>
        </p:nvGrpSpPr>
        <p:grpSpPr>
          <a:xfrm>
            <a:off x="7737263" y="681793"/>
            <a:ext cx="2526193" cy="2062971"/>
            <a:chOff x="4181298" y="1888128"/>
            <a:chExt cx="1468832" cy="1199497"/>
          </a:xfrm>
          <a:effectLst>
            <a:glow rad="101600">
              <a:srgbClr val="00B0F0">
                <a:alpha val="60000"/>
              </a:srgbClr>
            </a:glow>
          </a:effectLst>
        </p:grpSpPr>
        <p:sp>
          <p:nvSpPr>
            <p:cNvPr id="7" name="TextBox 6">
              <a:extLst>
                <a:ext uri="{FF2B5EF4-FFF2-40B4-BE49-F238E27FC236}">
                  <a16:creationId xmlns:a16="http://schemas.microsoft.com/office/drawing/2014/main" id="{F516D450-4B9B-3C44-B9E2-15D99434DE1A}"/>
                </a:ext>
              </a:extLst>
            </p:cNvPr>
            <p:cNvSpPr txBox="1"/>
            <p:nvPr/>
          </p:nvSpPr>
          <p:spPr>
            <a:xfrm>
              <a:off x="4871680" y="2001546"/>
              <a:ext cx="778450" cy="375803"/>
            </a:xfrm>
            <a:prstGeom prst="rect">
              <a:avLst/>
            </a:prstGeom>
            <a:noFill/>
          </p:spPr>
          <p:txBody>
            <a:bodyPr wrap="none" rtlCol="0">
              <a:spAutoFit/>
            </a:bodyPr>
            <a:lstStyle/>
            <a:p>
              <a:pPr algn="ctr"/>
              <a:r>
                <a:rPr lang="en-US" sz="3600" dirty="0">
                  <a:solidFill>
                    <a:srgbClr val="003470"/>
                  </a:solidFill>
                </a:rPr>
                <a:t>driver</a:t>
              </a:r>
            </a:p>
          </p:txBody>
        </p:sp>
        <p:sp>
          <p:nvSpPr>
            <p:cNvPr id="9" name="Circular Arrow 8">
              <a:extLst>
                <a:ext uri="{FF2B5EF4-FFF2-40B4-BE49-F238E27FC236}">
                  <a16:creationId xmlns:a16="http://schemas.microsoft.com/office/drawing/2014/main" id="{DA6954A3-C6D2-8D45-981F-B3C6C2B19DB7}"/>
                </a:ext>
              </a:extLst>
            </p:cNvPr>
            <p:cNvSpPr/>
            <p:nvPr/>
          </p:nvSpPr>
          <p:spPr>
            <a:xfrm rot="14293823" flipH="1" flipV="1">
              <a:off x="4184201" y="1885225"/>
              <a:ext cx="1199497" cy="1205303"/>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ffectLst>
                  <a:glow rad="101600">
                    <a:srgbClr val="FFC000">
                      <a:alpha val="60000"/>
                    </a:srgbClr>
                  </a:glow>
                </a:effectLst>
              </a:endParaRPr>
            </a:p>
          </p:txBody>
        </p:sp>
      </p:grpSp>
      <p:pic>
        <p:nvPicPr>
          <p:cNvPr id="11" name="Picture 10">
            <a:extLst>
              <a:ext uri="{FF2B5EF4-FFF2-40B4-BE49-F238E27FC236}">
                <a16:creationId xmlns:a16="http://schemas.microsoft.com/office/drawing/2014/main" id="{61F9A07D-B9FF-9F49-9B7D-BC5F520A601D}"/>
              </a:ext>
            </a:extLst>
          </p:cNvPr>
          <p:cNvPicPr>
            <a:picLocks noChangeAspect="1"/>
          </p:cNvPicPr>
          <p:nvPr/>
        </p:nvPicPr>
        <p:blipFill>
          <a:blip r:embed="rId4">
            <a:duotone>
              <a:schemeClr val="accent4">
                <a:shade val="45000"/>
                <a:satMod val="135000"/>
              </a:schemeClr>
              <a:prstClr val="white"/>
            </a:duotone>
          </a:blip>
          <a:stretch>
            <a:fillRect/>
          </a:stretch>
        </p:blipFill>
        <p:spPr>
          <a:xfrm flipH="1">
            <a:off x="6198343" y="2831699"/>
            <a:ext cx="647700" cy="647700"/>
          </a:xfrm>
          <a:prstGeom prst="rect">
            <a:avLst/>
          </a:prstGeom>
          <a:effectLst>
            <a:glow rad="101600">
              <a:srgbClr val="92D050">
                <a:alpha val="60000"/>
              </a:srgbClr>
            </a:glow>
          </a:effectLst>
        </p:spPr>
      </p:pic>
      <p:grpSp>
        <p:nvGrpSpPr>
          <p:cNvPr id="12" name="Group 11">
            <a:extLst>
              <a:ext uri="{FF2B5EF4-FFF2-40B4-BE49-F238E27FC236}">
                <a16:creationId xmlns:a16="http://schemas.microsoft.com/office/drawing/2014/main" id="{907CE018-661D-0249-877E-7F5E4BA16FE1}"/>
              </a:ext>
            </a:extLst>
          </p:cNvPr>
          <p:cNvGrpSpPr/>
          <p:nvPr/>
        </p:nvGrpSpPr>
        <p:grpSpPr>
          <a:xfrm>
            <a:off x="4322613" y="1164022"/>
            <a:ext cx="3232463" cy="2062971"/>
            <a:chOff x="3507114" y="1888128"/>
            <a:chExt cx="1879487" cy="1199497"/>
          </a:xfrm>
          <a:effectLst>
            <a:glow rad="101600">
              <a:srgbClr val="92D050">
                <a:alpha val="60000"/>
              </a:srgbClr>
            </a:glow>
          </a:effectLst>
        </p:grpSpPr>
        <p:sp>
          <p:nvSpPr>
            <p:cNvPr id="13" name="TextBox 12">
              <a:extLst>
                <a:ext uri="{FF2B5EF4-FFF2-40B4-BE49-F238E27FC236}">
                  <a16:creationId xmlns:a16="http://schemas.microsoft.com/office/drawing/2014/main" id="{77F463B8-738B-3540-A37D-09BEAACA407D}"/>
                </a:ext>
              </a:extLst>
            </p:cNvPr>
            <p:cNvSpPr txBox="1"/>
            <p:nvPr/>
          </p:nvSpPr>
          <p:spPr>
            <a:xfrm>
              <a:off x="3507114" y="2006255"/>
              <a:ext cx="1210921" cy="375804"/>
            </a:xfrm>
            <a:prstGeom prst="rect">
              <a:avLst/>
            </a:prstGeom>
            <a:noFill/>
          </p:spPr>
          <p:txBody>
            <a:bodyPr wrap="none" rtlCol="0">
              <a:spAutoFit/>
            </a:bodyPr>
            <a:lstStyle/>
            <a:p>
              <a:pPr algn="ctr"/>
              <a:r>
                <a:rPr lang="en-US" sz="3600" dirty="0">
                  <a:solidFill>
                    <a:srgbClr val="003470"/>
                  </a:solidFill>
                </a:rPr>
                <a:t>navigator</a:t>
              </a:r>
            </a:p>
          </p:txBody>
        </p:sp>
        <p:sp>
          <p:nvSpPr>
            <p:cNvPr id="14" name="Circular Arrow 13">
              <a:extLst>
                <a:ext uri="{FF2B5EF4-FFF2-40B4-BE49-F238E27FC236}">
                  <a16:creationId xmlns:a16="http://schemas.microsoft.com/office/drawing/2014/main" id="{A2B96EAD-3594-1C4A-8BFB-A57C9B1CC9C3}"/>
                </a:ext>
              </a:extLst>
            </p:cNvPr>
            <p:cNvSpPr/>
            <p:nvPr/>
          </p:nvSpPr>
          <p:spPr>
            <a:xfrm rot="7306177" flipV="1">
              <a:off x="4184201" y="1885225"/>
              <a:ext cx="1199497" cy="1205303"/>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ffectLst>
                  <a:glow rad="101600">
                    <a:srgbClr val="FFC000">
                      <a:alpha val="60000"/>
                    </a:srgbClr>
                  </a:glow>
                </a:effectLst>
              </a:endParaRPr>
            </a:p>
          </p:txBody>
        </p:sp>
      </p:grpSp>
    </p:spTree>
    <p:extLst>
      <p:ext uri="{BB962C8B-B14F-4D97-AF65-F5344CB8AC3E}">
        <p14:creationId xmlns:p14="http://schemas.microsoft.com/office/powerpoint/2010/main" val="24889036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C2A1F-E058-B947-9FE7-A18137B8BF1C}"/>
              </a:ext>
            </a:extLst>
          </p:cNvPr>
          <p:cNvSpPr>
            <a:spLocks noGrp="1"/>
          </p:cNvSpPr>
          <p:nvPr>
            <p:ph type="title"/>
          </p:nvPr>
        </p:nvSpPr>
        <p:spPr/>
        <p:txBody>
          <a:bodyPr/>
          <a:lstStyle/>
          <a:p>
            <a:r>
              <a:rPr lang="en-US" dirty="0"/>
              <a:t>Navigator vs. driver: different focus</a:t>
            </a:r>
          </a:p>
        </p:txBody>
      </p:sp>
      <p:pic>
        <p:nvPicPr>
          <p:cNvPr id="7" name="Picture 6">
            <a:extLst>
              <a:ext uri="{FF2B5EF4-FFF2-40B4-BE49-F238E27FC236}">
                <a16:creationId xmlns:a16="http://schemas.microsoft.com/office/drawing/2014/main" id="{2F436D09-1EE5-9B40-92AD-7A653CEDC6A0}"/>
              </a:ext>
            </a:extLst>
          </p:cNvPr>
          <p:cNvPicPr>
            <a:picLocks noChangeAspect="1"/>
          </p:cNvPicPr>
          <p:nvPr/>
        </p:nvPicPr>
        <p:blipFill>
          <a:blip r:embed="rId3"/>
          <a:stretch>
            <a:fillRect/>
          </a:stretch>
        </p:blipFill>
        <p:spPr>
          <a:xfrm>
            <a:off x="4709969" y="1929414"/>
            <a:ext cx="5930900" cy="4064000"/>
          </a:xfrm>
          <a:prstGeom prst="rect">
            <a:avLst/>
          </a:prstGeom>
        </p:spPr>
      </p:pic>
      <p:grpSp>
        <p:nvGrpSpPr>
          <p:cNvPr id="3" name="Group 2">
            <a:extLst>
              <a:ext uri="{FF2B5EF4-FFF2-40B4-BE49-F238E27FC236}">
                <a16:creationId xmlns:a16="http://schemas.microsoft.com/office/drawing/2014/main" id="{C9375496-80D8-604D-87DB-4CE6C28E56F2}"/>
              </a:ext>
            </a:extLst>
          </p:cNvPr>
          <p:cNvGrpSpPr/>
          <p:nvPr/>
        </p:nvGrpSpPr>
        <p:grpSpPr>
          <a:xfrm>
            <a:off x="4664779" y="1248495"/>
            <a:ext cx="4251139" cy="1489802"/>
            <a:chOff x="1561359" y="1761113"/>
            <a:chExt cx="4251139" cy="1489802"/>
          </a:xfrm>
          <a:effectLst/>
        </p:grpSpPr>
        <p:grpSp>
          <p:nvGrpSpPr>
            <p:cNvPr id="13" name="Group 12">
              <a:extLst>
                <a:ext uri="{FF2B5EF4-FFF2-40B4-BE49-F238E27FC236}">
                  <a16:creationId xmlns:a16="http://schemas.microsoft.com/office/drawing/2014/main" id="{FCBB218B-244B-C04B-94D9-621D9DD0FF1B}"/>
                </a:ext>
              </a:extLst>
            </p:cNvPr>
            <p:cNvGrpSpPr/>
            <p:nvPr/>
          </p:nvGrpSpPr>
          <p:grpSpPr>
            <a:xfrm>
              <a:off x="2074579" y="1761113"/>
              <a:ext cx="3737919" cy="1489802"/>
              <a:chOff x="2074579" y="1761113"/>
              <a:chExt cx="3737919" cy="1489802"/>
            </a:xfrm>
          </p:grpSpPr>
          <p:sp>
            <p:nvSpPr>
              <p:cNvPr id="8" name="TextBox 7">
                <a:extLst>
                  <a:ext uri="{FF2B5EF4-FFF2-40B4-BE49-F238E27FC236}">
                    <a16:creationId xmlns:a16="http://schemas.microsoft.com/office/drawing/2014/main" id="{688A0F78-E775-814B-991E-E6CFD4BFF893}"/>
                  </a:ext>
                </a:extLst>
              </p:cNvPr>
              <p:cNvSpPr txBox="1"/>
              <p:nvPr/>
            </p:nvSpPr>
            <p:spPr>
              <a:xfrm>
                <a:off x="4709311" y="1761113"/>
                <a:ext cx="1103187" cy="523220"/>
              </a:xfrm>
              <a:prstGeom prst="rect">
                <a:avLst/>
              </a:prstGeom>
              <a:noFill/>
            </p:spPr>
            <p:txBody>
              <a:bodyPr wrap="none" rtlCol="0">
                <a:spAutoFit/>
              </a:bodyPr>
              <a:lstStyle/>
              <a:p>
                <a:pPr algn="ctr"/>
                <a:r>
                  <a:rPr lang="en-US" sz="2800" dirty="0">
                    <a:solidFill>
                      <a:srgbClr val="003470"/>
                    </a:solidFill>
                    <a:effectLst>
                      <a:glow rad="101600">
                        <a:srgbClr val="00B0F0">
                          <a:alpha val="60000"/>
                        </a:srgbClr>
                      </a:glow>
                    </a:effectLst>
                  </a:rPr>
                  <a:t>“how”</a:t>
                </a:r>
              </a:p>
            </p:txBody>
          </p:sp>
          <p:sp>
            <p:nvSpPr>
              <p:cNvPr id="9" name="Circular Arrow 8">
                <a:extLst>
                  <a:ext uri="{FF2B5EF4-FFF2-40B4-BE49-F238E27FC236}">
                    <a16:creationId xmlns:a16="http://schemas.microsoft.com/office/drawing/2014/main" id="{320C6FF6-1B2E-2F43-A44A-8D412DAB0487}"/>
                  </a:ext>
                </a:extLst>
              </p:cNvPr>
              <p:cNvSpPr/>
              <p:nvPr/>
            </p:nvSpPr>
            <p:spPr>
              <a:xfrm rot="5703962" flipV="1">
                <a:off x="2077482" y="2048515"/>
                <a:ext cx="1199497" cy="1205303"/>
              </a:xfrm>
              <a:prstGeom prst="circularArrow">
                <a:avLst>
                  <a:gd name="adj1" fmla="val 1411"/>
                  <a:gd name="adj2" fmla="val 1563058"/>
                  <a:gd name="adj3" fmla="val 20880751"/>
                  <a:gd name="adj4" fmla="val 16968496"/>
                  <a:gd name="adj5" fmla="val 7233"/>
                </a:avLst>
              </a:prstGeom>
              <a:solidFill>
                <a:srgbClr val="003470"/>
              </a:solidFill>
              <a:ln cap="rnd">
                <a:solidFill>
                  <a:srgbClr val="003470"/>
                </a:solidFill>
              </a:ln>
              <a:effectLst>
                <a:glow rad="101600">
                  <a:srgbClr val="92D050">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Circular Arrow 9">
                <a:extLst>
                  <a:ext uri="{FF2B5EF4-FFF2-40B4-BE49-F238E27FC236}">
                    <a16:creationId xmlns:a16="http://schemas.microsoft.com/office/drawing/2014/main" id="{F7C34E39-C51E-CD45-859A-F01BBF464086}"/>
                  </a:ext>
                </a:extLst>
              </p:cNvPr>
              <p:cNvSpPr/>
              <p:nvPr/>
            </p:nvSpPr>
            <p:spPr>
              <a:xfrm rot="14293823" flipH="1" flipV="1">
                <a:off x="4184201" y="1885225"/>
                <a:ext cx="1199497" cy="1205303"/>
              </a:xfrm>
              <a:prstGeom prst="circularArrow">
                <a:avLst>
                  <a:gd name="adj1" fmla="val 1411"/>
                  <a:gd name="adj2" fmla="val 1563058"/>
                  <a:gd name="adj3" fmla="val 20880751"/>
                  <a:gd name="adj4" fmla="val 17474567"/>
                  <a:gd name="adj5" fmla="val 7233"/>
                </a:avLst>
              </a:prstGeom>
              <a:solidFill>
                <a:srgbClr val="003470"/>
              </a:solidFill>
              <a:ln cap="rnd">
                <a:solidFill>
                  <a:srgbClr val="003470"/>
                </a:solidFill>
              </a:ln>
              <a:effectLst>
                <a:glow rad="101600">
                  <a:srgbClr val="00B0F0">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5" name="TextBox 14">
              <a:extLst>
                <a:ext uri="{FF2B5EF4-FFF2-40B4-BE49-F238E27FC236}">
                  <a16:creationId xmlns:a16="http://schemas.microsoft.com/office/drawing/2014/main" id="{DD318EB1-C30C-E449-AC28-143D97E69363}"/>
                </a:ext>
              </a:extLst>
            </p:cNvPr>
            <p:cNvSpPr txBox="1"/>
            <p:nvPr/>
          </p:nvSpPr>
          <p:spPr>
            <a:xfrm>
              <a:off x="1561359" y="2117790"/>
              <a:ext cx="1164101" cy="523220"/>
            </a:xfrm>
            <a:prstGeom prst="rect">
              <a:avLst/>
            </a:prstGeom>
            <a:noFill/>
            <a:effectLst>
              <a:glow rad="101600">
                <a:srgbClr val="A325BE">
                  <a:alpha val="60000"/>
                </a:srgbClr>
              </a:glow>
            </a:effectLst>
          </p:spPr>
          <p:txBody>
            <a:bodyPr wrap="none" rtlCol="0">
              <a:spAutoFit/>
            </a:bodyPr>
            <a:lstStyle/>
            <a:p>
              <a:pPr algn="ctr"/>
              <a:r>
                <a:rPr lang="en-US" sz="2800" dirty="0">
                  <a:solidFill>
                    <a:srgbClr val="003470"/>
                  </a:solidFill>
                  <a:effectLst>
                    <a:glow rad="101600">
                      <a:srgbClr val="92D050">
                        <a:alpha val="60000"/>
                      </a:srgbClr>
                    </a:glow>
                  </a:effectLst>
                </a:rPr>
                <a:t> “why”</a:t>
              </a:r>
            </a:p>
          </p:txBody>
        </p:sp>
      </p:grpSp>
      <p:grpSp>
        <p:nvGrpSpPr>
          <p:cNvPr id="11" name="Group 10">
            <a:extLst>
              <a:ext uri="{FF2B5EF4-FFF2-40B4-BE49-F238E27FC236}">
                <a16:creationId xmlns:a16="http://schemas.microsoft.com/office/drawing/2014/main" id="{EF115518-009B-A949-B52C-9F9121FA406A}"/>
              </a:ext>
            </a:extLst>
          </p:cNvPr>
          <p:cNvGrpSpPr/>
          <p:nvPr/>
        </p:nvGrpSpPr>
        <p:grpSpPr>
          <a:xfrm>
            <a:off x="5759965" y="937134"/>
            <a:ext cx="1977701" cy="1420033"/>
            <a:chOff x="2656545" y="1449751"/>
            <a:chExt cx="1977701" cy="1420033"/>
          </a:xfrm>
        </p:grpSpPr>
        <p:sp>
          <p:nvSpPr>
            <p:cNvPr id="12" name="TextBox 11">
              <a:extLst>
                <a:ext uri="{FF2B5EF4-FFF2-40B4-BE49-F238E27FC236}">
                  <a16:creationId xmlns:a16="http://schemas.microsoft.com/office/drawing/2014/main" id="{D8462A35-A70D-AE4B-83C9-FA6172EED358}"/>
                </a:ext>
              </a:extLst>
            </p:cNvPr>
            <p:cNvSpPr txBox="1"/>
            <p:nvPr/>
          </p:nvSpPr>
          <p:spPr>
            <a:xfrm>
              <a:off x="2953370" y="1449751"/>
              <a:ext cx="1213795" cy="523220"/>
            </a:xfrm>
            <a:prstGeom prst="rect">
              <a:avLst/>
            </a:prstGeom>
            <a:noFill/>
          </p:spPr>
          <p:txBody>
            <a:bodyPr wrap="none" rtlCol="0">
              <a:spAutoFit/>
            </a:bodyPr>
            <a:lstStyle/>
            <a:p>
              <a:pPr algn="ctr"/>
              <a:r>
                <a:rPr lang="en-US" sz="2800" dirty="0">
                  <a:solidFill>
                    <a:srgbClr val="003470"/>
                  </a:solidFill>
                  <a:effectLst>
                    <a:glow rad="101600">
                      <a:srgbClr val="FFC000">
                        <a:alpha val="60000"/>
                      </a:srgbClr>
                    </a:glow>
                  </a:effectLst>
                </a:rPr>
                <a:t>“what”</a:t>
              </a:r>
            </a:p>
          </p:txBody>
        </p:sp>
        <p:sp>
          <p:nvSpPr>
            <p:cNvPr id="14" name="Circular Arrow 13">
              <a:extLst>
                <a:ext uri="{FF2B5EF4-FFF2-40B4-BE49-F238E27FC236}">
                  <a16:creationId xmlns:a16="http://schemas.microsoft.com/office/drawing/2014/main" id="{A06898C3-BB53-8748-B5EF-85AD40E3B4AC}"/>
                </a:ext>
              </a:extLst>
            </p:cNvPr>
            <p:cNvSpPr/>
            <p:nvPr/>
          </p:nvSpPr>
          <p:spPr>
            <a:xfrm rot="8507561" flipV="1">
              <a:off x="2656545" y="1664481"/>
              <a:ext cx="1199497" cy="1205303"/>
            </a:xfrm>
            <a:prstGeom prst="circularArrow">
              <a:avLst>
                <a:gd name="adj1" fmla="val 1411"/>
                <a:gd name="adj2" fmla="val 1563058"/>
                <a:gd name="adj3" fmla="val 20880751"/>
                <a:gd name="adj4" fmla="val 15501385"/>
                <a:gd name="adj5" fmla="val 7233"/>
              </a:avLst>
            </a:prstGeom>
            <a:solidFill>
              <a:srgbClr val="003470"/>
            </a:solidFill>
            <a:ln cap="rnd">
              <a:solidFill>
                <a:srgbClr val="003470"/>
              </a:solidFill>
            </a:ln>
            <a:effectLst>
              <a:glow rad="101600">
                <a:srgbClr val="FFC000">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Circular Arrow 15">
              <a:extLst>
                <a:ext uri="{FF2B5EF4-FFF2-40B4-BE49-F238E27FC236}">
                  <a16:creationId xmlns:a16="http://schemas.microsoft.com/office/drawing/2014/main" id="{56D8673D-478F-9D40-9A3C-C867516BA52C}"/>
                </a:ext>
              </a:extLst>
            </p:cNvPr>
            <p:cNvSpPr/>
            <p:nvPr/>
          </p:nvSpPr>
          <p:spPr>
            <a:xfrm rot="10800000" flipH="1" flipV="1">
              <a:off x="3434749" y="1656566"/>
              <a:ext cx="1199497" cy="1205303"/>
            </a:xfrm>
            <a:prstGeom prst="circularArrow">
              <a:avLst>
                <a:gd name="adj1" fmla="val 1411"/>
                <a:gd name="adj2" fmla="val 1563058"/>
                <a:gd name="adj3" fmla="val 20880751"/>
                <a:gd name="adj4" fmla="val 16631127"/>
                <a:gd name="adj5" fmla="val 7233"/>
              </a:avLst>
            </a:prstGeom>
            <a:solidFill>
              <a:srgbClr val="003470"/>
            </a:solidFill>
            <a:ln cap="rnd">
              <a:solidFill>
                <a:srgbClr val="003470"/>
              </a:solidFill>
            </a:ln>
            <a:effectLst>
              <a:glow rad="101600">
                <a:srgbClr val="FFC000">
                  <a:alpha val="6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1173717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EF96A-3044-CB93-6ADE-C5349B97737A}"/>
              </a:ext>
            </a:extLst>
          </p:cNvPr>
          <p:cNvSpPr>
            <a:spLocks noGrp="1"/>
          </p:cNvSpPr>
          <p:nvPr>
            <p:ph type="title"/>
          </p:nvPr>
        </p:nvSpPr>
        <p:spPr/>
        <p:txBody>
          <a:bodyPr/>
          <a:lstStyle/>
          <a:p>
            <a:r>
              <a:rPr lang="en-US" dirty="0"/>
              <a:t>Info &amp; Storage</a:t>
            </a:r>
          </a:p>
        </p:txBody>
      </p:sp>
      <p:sp>
        <p:nvSpPr>
          <p:cNvPr id="3" name="Text Placeholder 2">
            <a:extLst>
              <a:ext uri="{FF2B5EF4-FFF2-40B4-BE49-F238E27FC236}">
                <a16:creationId xmlns:a16="http://schemas.microsoft.com/office/drawing/2014/main" id="{2C78DD18-BAA8-2F4A-A593-14427DDE7DC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027071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6CB7A-76B8-F043-822B-04311B6522C4}"/>
              </a:ext>
            </a:extLst>
          </p:cNvPr>
          <p:cNvSpPr>
            <a:spLocks noGrp="1"/>
          </p:cNvSpPr>
          <p:nvPr>
            <p:ph type="title"/>
          </p:nvPr>
        </p:nvSpPr>
        <p:spPr/>
        <p:txBody>
          <a:bodyPr/>
          <a:lstStyle/>
          <a:p>
            <a:r>
              <a:rPr lang="en-US" dirty="0"/>
              <a:t>Recap</a:t>
            </a:r>
          </a:p>
        </p:txBody>
      </p:sp>
      <p:sp>
        <p:nvSpPr>
          <p:cNvPr id="3" name="Content Placeholder 2">
            <a:extLst>
              <a:ext uri="{FF2B5EF4-FFF2-40B4-BE49-F238E27FC236}">
                <a16:creationId xmlns:a16="http://schemas.microsoft.com/office/drawing/2014/main" id="{A092000C-53CA-624A-81F5-897C9CE4A67F}"/>
              </a:ext>
            </a:extLst>
          </p:cNvPr>
          <p:cNvSpPr>
            <a:spLocks noGrp="1"/>
          </p:cNvSpPr>
          <p:nvPr>
            <p:ph idx="1"/>
          </p:nvPr>
        </p:nvSpPr>
        <p:spPr/>
        <p:txBody>
          <a:bodyPr>
            <a:normAutofit/>
          </a:bodyPr>
          <a:lstStyle/>
          <a:p>
            <a:pPr marL="0" indent="0" algn="ctr">
              <a:buNone/>
            </a:pPr>
            <a:r>
              <a:rPr lang="en-US" sz="3600" dirty="0"/>
              <a:t>What do you remember</a:t>
            </a:r>
          </a:p>
          <a:p>
            <a:pPr marL="0" indent="0" algn="ctr">
              <a:buNone/>
            </a:pPr>
            <a:r>
              <a:rPr lang="en-US" sz="3600" dirty="0"/>
              <a:t>from Friday’s class?</a:t>
            </a:r>
          </a:p>
        </p:txBody>
      </p:sp>
    </p:spTree>
    <p:extLst>
      <p:ext uri="{BB962C8B-B14F-4D97-AF65-F5344CB8AC3E}">
        <p14:creationId xmlns:p14="http://schemas.microsoft.com/office/powerpoint/2010/main" val="29028085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sp>
        <p:nvSpPr>
          <p:cNvPr id="17" name="Dodecagon 16">
            <a:extLst>
              <a:ext uri="{FF2B5EF4-FFF2-40B4-BE49-F238E27FC236}">
                <a16:creationId xmlns:a16="http://schemas.microsoft.com/office/drawing/2014/main" id="{B2E8EF41-4EE8-5EFE-20F3-92B601CE494E}"/>
              </a:ext>
            </a:extLst>
          </p:cNvPr>
          <p:cNvSpPr/>
          <p:nvPr/>
        </p:nvSpPr>
        <p:spPr>
          <a:xfrm>
            <a:off x="11168828" y="404084"/>
            <a:ext cx="775855" cy="719753"/>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4400" dirty="0">
                <a:solidFill>
                  <a:sysClr val="windowText" lastClr="000000"/>
                </a:solidFill>
              </a:rPr>
              <a:t>3</a:t>
            </a:r>
          </a:p>
        </p:txBody>
      </p:sp>
      <p:sp>
        <p:nvSpPr>
          <p:cNvPr id="18" name="TextBox 17">
            <a:extLst>
              <a:ext uri="{FF2B5EF4-FFF2-40B4-BE49-F238E27FC236}">
                <a16:creationId xmlns:a16="http://schemas.microsoft.com/office/drawing/2014/main" id="{E19D40E8-F31B-43DC-8752-7C520DB32B2F}"/>
              </a:ext>
            </a:extLst>
          </p:cNvPr>
          <p:cNvSpPr txBox="1"/>
          <p:nvPr/>
        </p:nvSpPr>
        <p:spPr>
          <a:xfrm>
            <a:off x="3647252" y="470630"/>
            <a:ext cx="7651454" cy="523220"/>
          </a:xfrm>
          <a:prstGeom prst="rect">
            <a:avLst/>
          </a:prstGeom>
          <a:noFill/>
        </p:spPr>
        <p:txBody>
          <a:bodyPr wrap="square" rtlCol="0">
            <a:spAutoFit/>
          </a:bodyPr>
          <a:lstStyle/>
          <a:p>
            <a:r>
              <a:rPr lang="en-US" sz="2800" dirty="0"/>
              <a:t>Want to store this important  information for later: </a:t>
            </a:r>
          </a:p>
        </p:txBody>
      </p:sp>
    </p:spTree>
    <p:extLst>
      <p:ext uri="{BB962C8B-B14F-4D97-AF65-F5344CB8AC3E}">
        <p14:creationId xmlns:p14="http://schemas.microsoft.com/office/powerpoint/2010/main" val="22245362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pic>
        <p:nvPicPr>
          <p:cNvPr id="7" name="Picture 6">
            <a:extLst>
              <a:ext uri="{FF2B5EF4-FFF2-40B4-BE49-F238E27FC236}">
                <a16:creationId xmlns:a16="http://schemas.microsoft.com/office/drawing/2014/main" id="{89A79B95-3337-B27B-A30F-7512E93EAF4D}"/>
              </a:ext>
            </a:extLst>
          </p:cNvPr>
          <p:cNvPicPr>
            <a:picLocks noChangeAspect="1"/>
          </p:cNvPicPr>
          <p:nvPr/>
        </p:nvPicPr>
        <p:blipFill>
          <a:blip r:embed="rId3"/>
          <a:stretch>
            <a:fillRect/>
          </a:stretch>
        </p:blipFill>
        <p:spPr>
          <a:xfrm>
            <a:off x="3456710" y="3584744"/>
            <a:ext cx="4253344" cy="2339339"/>
          </a:xfrm>
          <a:prstGeom prst="rect">
            <a:avLst/>
          </a:prstGeom>
        </p:spPr>
      </p:pic>
      <p:pic>
        <p:nvPicPr>
          <p:cNvPr id="9" name="Picture 8">
            <a:extLst>
              <a:ext uri="{FF2B5EF4-FFF2-40B4-BE49-F238E27FC236}">
                <a16:creationId xmlns:a16="http://schemas.microsoft.com/office/drawing/2014/main" id="{3362FE00-3882-42F0-4D63-6A91518F8F86}"/>
              </a:ext>
            </a:extLst>
          </p:cNvPr>
          <p:cNvPicPr>
            <a:picLocks noChangeAspect="1"/>
          </p:cNvPicPr>
          <p:nvPr/>
        </p:nvPicPr>
        <p:blipFill>
          <a:blip r:embed="rId4"/>
          <a:stretch>
            <a:fillRect/>
          </a:stretch>
        </p:blipFill>
        <p:spPr>
          <a:xfrm>
            <a:off x="7710054" y="2972272"/>
            <a:ext cx="3846702" cy="3818501"/>
          </a:xfrm>
          <a:prstGeom prst="rect">
            <a:avLst/>
          </a:prstGeom>
        </p:spPr>
      </p:pic>
      <p:sp>
        <p:nvSpPr>
          <p:cNvPr id="11" name="TextBox 10">
            <a:extLst>
              <a:ext uri="{FF2B5EF4-FFF2-40B4-BE49-F238E27FC236}">
                <a16:creationId xmlns:a16="http://schemas.microsoft.com/office/drawing/2014/main" id="{E3D7D790-D99A-8286-544A-CA048CDD5BB5}"/>
              </a:ext>
            </a:extLst>
          </p:cNvPr>
          <p:cNvSpPr txBox="1"/>
          <p:nvPr/>
        </p:nvSpPr>
        <p:spPr>
          <a:xfrm>
            <a:off x="4793672" y="3572524"/>
            <a:ext cx="920445" cy="523220"/>
          </a:xfrm>
          <a:prstGeom prst="rect">
            <a:avLst/>
          </a:prstGeom>
          <a:noFill/>
        </p:spPr>
        <p:txBody>
          <a:bodyPr wrap="none" rtlCol="0">
            <a:spAutoFit/>
          </a:bodyPr>
          <a:lstStyle/>
          <a:p>
            <a:r>
              <a:rPr lang="en-US" sz="2800" dirty="0"/>
              <a:t>RAM</a:t>
            </a:r>
          </a:p>
        </p:txBody>
      </p:sp>
      <p:sp>
        <p:nvSpPr>
          <p:cNvPr id="12" name="TextBox 11">
            <a:extLst>
              <a:ext uri="{FF2B5EF4-FFF2-40B4-BE49-F238E27FC236}">
                <a16:creationId xmlns:a16="http://schemas.microsoft.com/office/drawing/2014/main" id="{FFF717AD-2B7F-349E-BAF5-0B45CC40820B}"/>
              </a:ext>
            </a:extLst>
          </p:cNvPr>
          <p:cNvSpPr txBox="1"/>
          <p:nvPr/>
        </p:nvSpPr>
        <p:spPr>
          <a:xfrm>
            <a:off x="8232332" y="2698442"/>
            <a:ext cx="1630575" cy="523220"/>
          </a:xfrm>
          <a:prstGeom prst="rect">
            <a:avLst/>
          </a:prstGeom>
          <a:noFill/>
        </p:spPr>
        <p:txBody>
          <a:bodyPr wrap="none" rtlCol="0">
            <a:spAutoFit/>
          </a:bodyPr>
          <a:lstStyle/>
          <a:p>
            <a:r>
              <a:rPr lang="en-US" sz="2800" dirty="0"/>
              <a:t>Hard Disk</a:t>
            </a:r>
          </a:p>
        </p:txBody>
      </p:sp>
      <p:sp>
        <p:nvSpPr>
          <p:cNvPr id="5" name="Dodecagon 4">
            <a:extLst>
              <a:ext uri="{FF2B5EF4-FFF2-40B4-BE49-F238E27FC236}">
                <a16:creationId xmlns:a16="http://schemas.microsoft.com/office/drawing/2014/main" id="{89F1D1B1-1E1F-6C78-556B-23F79BB3EF2B}"/>
              </a:ext>
            </a:extLst>
          </p:cNvPr>
          <p:cNvSpPr/>
          <p:nvPr/>
        </p:nvSpPr>
        <p:spPr>
          <a:xfrm>
            <a:off x="11168828" y="404084"/>
            <a:ext cx="775855" cy="719753"/>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4400" dirty="0">
                <a:solidFill>
                  <a:sysClr val="windowText" lastClr="000000"/>
                </a:solidFill>
              </a:rPr>
              <a:t>3</a:t>
            </a:r>
          </a:p>
        </p:txBody>
      </p:sp>
      <p:sp>
        <p:nvSpPr>
          <p:cNvPr id="6" name="TextBox 5">
            <a:extLst>
              <a:ext uri="{FF2B5EF4-FFF2-40B4-BE49-F238E27FC236}">
                <a16:creationId xmlns:a16="http://schemas.microsoft.com/office/drawing/2014/main" id="{A60F3A66-771C-A2E4-78A4-71BFCBC40353}"/>
              </a:ext>
            </a:extLst>
          </p:cNvPr>
          <p:cNvSpPr txBox="1"/>
          <p:nvPr/>
        </p:nvSpPr>
        <p:spPr>
          <a:xfrm>
            <a:off x="3647252" y="470630"/>
            <a:ext cx="7651454" cy="523220"/>
          </a:xfrm>
          <a:prstGeom prst="rect">
            <a:avLst/>
          </a:prstGeom>
          <a:noFill/>
        </p:spPr>
        <p:txBody>
          <a:bodyPr wrap="square" rtlCol="0">
            <a:spAutoFit/>
          </a:bodyPr>
          <a:lstStyle/>
          <a:p>
            <a:r>
              <a:rPr lang="en-US" sz="2800" dirty="0"/>
              <a:t>Want to store this important  information for later: </a:t>
            </a:r>
          </a:p>
        </p:txBody>
      </p:sp>
    </p:spTree>
    <p:extLst>
      <p:ext uri="{BB962C8B-B14F-4D97-AF65-F5344CB8AC3E}">
        <p14:creationId xmlns:p14="http://schemas.microsoft.com/office/powerpoint/2010/main" val="1185767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pic>
        <p:nvPicPr>
          <p:cNvPr id="7" name="Picture 6">
            <a:extLst>
              <a:ext uri="{FF2B5EF4-FFF2-40B4-BE49-F238E27FC236}">
                <a16:creationId xmlns:a16="http://schemas.microsoft.com/office/drawing/2014/main" id="{89A79B95-3337-B27B-A30F-7512E93EAF4D}"/>
              </a:ext>
            </a:extLst>
          </p:cNvPr>
          <p:cNvPicPr>
            <a:picLocks noChangeAspect="1"/>
          </p:cNvPicPr>
          <p:nvPr/>
        </p:nvPicPr>
        <p:blipFill>
          <a:blip r:embed="rId3"/>
          <a:stretch>
            <a:fillRect/>
          </a:stretch>
        </p:blipFill>
        <p:spPr>
          <a:xfrm>
            <a:off x="3456710" y="1440874"/>
            <a:ext cx="8151292" cy="4483210"/>
          </a:xfrm>
          <a:prstGeom prst="rect">
            <a:avLst/>
          </a:prstGeom>
        </p:spPr>
      </p:pic>
      <p:sp>
        <p:nvSpPr>
          <p:cNvPr id="11" name="TextBox 10">
            <a:extLst>
              <a:ext uri="{FF2B5EF4-FFF2-40B4-BE49-F238E27FC236}">
                <a16:creationId xmlns:a16="http://schemas.microsoft.com/office/drawing/2014/main" id="{E3D7D790-D99A-8286-544A-CA048CDD5BB5}"/>
              </a:ext>
            </a:extLst>
          </p:cNvPr>
          <p:cNvSpPr txBox="1"/>
          <p:nvPr/>
        </p:nvSpPr>
        <p:spPr>
          <a:xfrm>
            <a:off x="3647252" y="3167390"/>
            <a:ext cx="920445" cy="523220"/>
          </a:xfrm>
          <a:prstGeom prst="rect">
            <a:avLst/>
          </a:prstGeom>
          <a:noFill/>
        </p:spPr>
        <p:txBody>
          <a:bodyPr wrap="none" rtlCol="0">
            <a:spAutoFit/>
          </a:bodyPr>
          <a:lstStyle/>
          <a:p>
            <a:r>
              <a:rPr lang="en-US" sz="2800" dirty="0"/>
              <a:t>RAM</a:t>
            </a:r>
          </a:p>
        </p:txBody>
      </p:sp>
      <p:sp>
        <p:nvSpPr>
          <p:cNvPr id="3" name="Rectangle 2">
            <a:extLst>
              <a:ext uri="{FF2B5EF4-FFF2-40B4-BE49-F238E27FC236}">
                <a16:creationId xmlns:a16="http://schemas.microsoft.com/office/drawing/2014/main" id="{36090372-9B15-C6F2-7E56-5804CDB303C5}"/>
              </a:ext>
            </a:extLst>
          </p:cNvPr>
          <p:cNvSpPr/>
          <p:nvPr/>
        </p:nvSpPr>
        <p:spPr>
          <a:xfrm rot="4262884">
            <a:off x="4151635" y="5631696"/>
            <a:ext cx="1433021"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A</a:t>
            </a:r>
          </a:p>
        </p:txBody>
      </p:sp>
      <p:sp>
        <p:nvSpPr>
          <p:cNvPr id="4" name="Rectangle 3">
            <a:extLst>
              <a:ext uri="{FF2B5EF4-FFF2-40B4-BE49-F238E27FC236}">
                <a16:creationId xmlns:a16="http://schemas.microsoft.com/office/drawing/2014/main" id="{EB45BCC9-155C-B8D2-F546-9732BE2986F3}"/>
              </a:ext>
            </a:extLst>
          </p:cNvPr>
          <p:cNvSpPr/>
          <p:nvPr/>
        </p:nvSpPr>
        <p:spPr>
          <a:xfrm rot="4262884">
            <a:off x="4970010" y="5436277"/>
            <a:ext cx="1438214"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B</a:t>
            </a:r>
          </a:p>
        </p:txBody>
      </p:sp>
      <p:sp>
        <p:nvSpPr>
          <p:cNvPr id="5" name="Rectangle 4">
            <a:extLst>
              <a:ext uri="{FF2B5EF4-FFF2-40B4-BE49-F238E27FC236}">
                <a16:creationId xmlns:a16="http://schemas.microsoft.com/office/drawing/2014/main" id="{39DAA270-9796-3224-E168-0CCC9A4D5D04}"/>
              </a:ext>
            </a:extLst>
          </p:cNvPr>
          <p:cNvSpPr/>
          <p:nvPr/>
        </p:nvSpPr>
        <p:spPr>
          <a:xfrm rot="4262884">
            <a:off x="5741288" y="5180799"/>
            <a:ext cx="1406154"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C</a:t>
            </a:r>
          </a:p>
        </p:txBody>
      </p:sp>
      <p:sp>
        <p:nvSpPr>
          <p:cNvPr id="6" name="Rectangle 5">
            <a:extLst>
              <a:ext uri="{FF2B5EF4-FFF2-40B4-BE49-F238E27FC236}">
                <a16:creationId xmlns:a16="http://schemas.microsoft.com/office/drawing/2014/main" id="{C02E4AE9-1476-4A53-9103-F78490E49516}"/>
              </a:ext>
            </a:extLst>
          </p:cNvPr>
          <p:cNvSpPr/>
          <p:nvPr/>
        </p:nvSpPr>
        <p:spPr>
          <a:xfrm rot="4262884">
            <a:off x="6463898" y="4889765"/>
            <a:ext cx="1463862"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D</a:t>
            </a:r>
          </a:p>
        </p:txBody>
      </p:sp>
      <p:sp>
        <p:nvSpPr>
          <p:cNvPr id="8" name="Rectangle 7">
            <a:extLst>
              <a:ext uri="{FF2B5EF4-FFF2-40B4-BE49-F238E27FC236}">
                <a16:creationId xmlns:a16="http://schemas.microsoft.com/office/drawing/2014/main" id="{3773B7D0-E16F-C3B3-CDAE-1EB9739386A8}"/>
              </a:ext>
            </a:extLst>
          </p:cNvPr>
          <p:cNvSpPr/>
          <p:nvPr/>
        </p:nvSpPr>
        <p:spPr>
          <a:xfrm rot="4262884">
            <a:off x="8121003" y="4398640"/>
            <a:ext cx="1414170"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E</a:t>
            </a:r>
          </a:p>
        </p:txBody>
      </p:sp>
      <p:sp>
        <p:nvSpPr>
          <p:cNvPr id="10" name="Rectangle 9">
            <a:extLst>
              <a:ext uri="{FF2B5EF4-FFF2-40B4-BE49-F238E27FC236}">
                <a16:creationId xmlns:a16="http://schemas.microsoft.com/office/drawing/2014/main" id="{464B82C1-B199-B312-C26D-7B23C1158C91}"/>
              </a:ext>
            </a:extLst>
          </p:cNvPr>
          <p:cNvSpPr/>
          <p:nvPr/>
        </p:nvSpPr>
        <p:spPr>
          <a:xfrm rot="4262884">
            <a:off x="8886964" y="4117065"/>
            <a:ext cx="1394934"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F</a:t>
            </a:r>
          </a:p>
        </p:txBody>
      </p:sp>
      <p:sp>
        <p:nvSpPr>
          <p:cNvPr id="13" name="Rectangle 12">
            <a:extLst>
              <a:ext uri="{FF2B5EF4-FFF2-40B4-BE49-F238E27FC236}">
                <a16:creationId xmlns:a16="http://schemas.microsoft.com/office/drawing/2014/main" id="{F63921F2-65BB-E3F0-2B73-CE512E26A50E}"/>
              </a:ext>
            </a:extLst>
          </p:cNvPr>
          <p:cNvSpPr/>
          <p:nvPr/>
        </p:nvSpPr>
        <p:spPr>
          <a:xfrm rot="4262884">
            <a:off x="9612499" y="3802750"/>
            <a:ext cx="1441421"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G</a:t>
            </a:r>
          </a:p>
        </p:txBody>
      </p:sp>
      <p:sp>
        <p:nvSpPr>
          <p:cNvPr id="14" name="Rectangle 13">
            <a:extLst>
              <a:ext uri="{FF2B5EF4-FFF2-40B4-BE49-F238E27FC236}">
                <a16:creationId xmlns:a16="http://schemas.microsoft.com/office/drawing/2014/main" id="{D165B79C-F358-3748-7900-C4D0CFFBA6A2}"/>
              </a:ext>
            </a:extLst>
          </p:cNvPr>
          <p:cNvSpPr/>
          <p:nvPr/>
        </p:nvSpPr>
        <p:spPr>
          <a:xfrm rot="4262884">
            <a:off x="10364424" y="3539659"/>
            <a:ext cx="1468672"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H</a:t>
            </a:r>
          </a:p>
        </p:txBody>
      </p:sp>
      <p:sp>
        <p:nvSpPr>
          <p:cNvPr id="17" name="Dodecagon 16">
            <a:extLst>
              <a:ext uri="{FF2B5EF4-FFF2-40B4-BE49-F238E27FC236}">
                <a16:creationId xmlns:a16="http://schemas.microsoft.com/office/drawing/2014/main" id="{4622E343-DD7F-B38C-4533-71C1EF381174}"/>
              </a:ext>
            </a:extLst>
          </p:cNvPr>
          <p:cNvSpPr/>
          <p:nvPr/>
        </p:nvSpPr>
        <p:spPr>
          <a:xfrm>
            <a:off x="11168828" y="404084"/>
            <a:ext cx="775855" cy="719753"/>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4400" dirty="0">
                <a:solidFill>
                  <a:sysClr val="windowText" lastClr="000000"/>
                </a:solidFill>
              </a:rPr>
              <a:t>3</a:t>
            </a:r>
          </a:p>
        </p:txBody>
      </p:sp>
      <p:sp>
        <p:nvSpPr>
          <p:cNvPr id="18" name="TextBox 17">
            <a:extLst>
              <a:ext uri="{FF2B5EF4-FFF2-40B4-BE49-F238E27FC236}">
                <a16:creationId xmlns:a16="http://schemas.microsoft.com/office/drawing/2014/main" id="{17399126-FA6C-78CB-C215-E5A926A5030B}"/>
              </a:ext>
            </a:extLst>
          </p:cNvPr>
          <p:cNvSpPr txBox="1"/>
          <p:nvPr/>
        </p:nvSpPr>
        <p:spPr>
          <a:xfrm>
            <a:off x="3647252" y="470630"/>
            <a:ext cx="7651454" cy="523220"/>
          </a:xfrm>
          <a:prstGeom prst="rect">
            <a:avLst/>
          </a:prstGeom>
          <a:noFill/>
        </p:spPr>
        <p:txBody>
          <a:bodyPr wrap="square" rtlCol="0">
            <a:spAutoFit/>
          </a:bodyPr>
          <a:lstStyle/>
          <a:p>
            <a:r>
              <a:rPr lang="en-US" sz="2800" dirty="0"/>
              <a:t>Want to store this important  information for later: </a:t>
            </a:r>
          </a:p>
        </p:txBody>
      </p:sp>
    </p:spTree>
    <p:extLst>
      <p:ext uri="{BB962C8B-B14F-4D97-AF65-F5344CB8AC3E}">
        <p14:creationId xmlns:p14="http://schemas.microsoft.com/office/powerpoint/2010/main" val="2416764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pic>
        <p:nvPicPr>
          <p:cNvPr id="7" name="Picture 6">
            <a:extLst>
              <a:ext uri="{FF2B5EF4-FFF2-40B4-BE49-F238E27FC236}">
                <a16:creationId xmlns:a16="http://schemas.microsoft.com/office/drawing/2014/main" id="{89A79B95-3337-B27B-A30F-7512E93EAF4D}"/>
              </a:ext>
            </a:extLst>
          </p:cNvPr>
          <p:cNvPicPr>
            <a:picLocks noChangeAspect="1"/>
          </p:cNvPicPr>
          <p:nvPr/>
        </p:nvPicPr>
        <p:blipFill>
          <a:blip r:embed="rId3"/>
          <a:stretch>
            <a:fillRect/>
          </a:stretch>
        </p:blipFill>
        <p:spPr>
          <a:xfrm>
            <a:off x="3456710" y="1440874"/>
            <a:ext cx="8151292" cy="4483210"/>
          </a:xfrm>
          <a:prstGeom prst="rect">
            <a:avLst/>
          </a:prstGeom>
        </p:spPr>
      </p:pic>
      <p:sp>
        <p:nvSpPr>
          <p:cNvPr id="11" name="TextBox 10">
            <a:extLst>
              <a:ext uri="{FF2B5EF4-FFF2-40B4-BE49-F238E27FC236}">
                <a16:creationId xmlns:a16="http://schemas.microsoft.com/office/drawing/2014/main" id="{E3D7D790-D99A-8286-544A-CA048CDD5BB5}"/>
              </a:ext>
            </a:extLst>
          </p:cNvPr>
          <p:cNvSpPr txBox="1"/>
          <p:nvPr/>
        </p:nvSpPr>
        <p:spPr>
          <a:xfrm>
            <a:off x="3647252" y="3167390"/>
            <a:ext cx="920445" cy="523220"/>
          </a:xfrm>
          <a:prstGeom prst="rect">
            <a:avLst/>
          </a:prstGeom>
          <a:noFill/>
        </p:spPr>
        <p:txBody>
          <a:bodyPr wrap="none" rtlCol="0">
            <a:spAutoFit/>
          </a:bodyPr>
          <a:lstStyle/>
          <a:p>
            <a:r>
              <a:rPr lang="en-US" sz="2800" dirty="0"/>
              <a:t>RAM</a:t>
            </a:r>
          </a:p>
        </p:txBody>
      </p:sp>
      <p:sp>
        <p:nvSpPr>
          <p:cNvPr id="3" name="Rectangle 2">
            <a:extLst>
              <a:ext uri="{FF2B5EF4-FFF2-40B4-BE49-F238E27FC236}">
                <a16:creationId xmlns:a16="http://schemas.microsoft.com/office/drawing/2014/main" id="{36090372-9B15-C6F2-7E56-5804CDB303C5}"/>
              </a:ext>
            </a:extLst>
          </p:cNvPr>
          <p:cNvSpPr/>
          <p:nvPr/>
        </p:nvSpPr>
        <p:spPr>
          <a:xfrm rot="4262884">
            <a:off x="4151635" y="5631696"/>
            <a:ext cx="1433021"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A</a:t>
            </a:r>
          </a:p>
        </p:txBody>
      </p:sp>
      <p:sp>
        <p:nvSpPr>
          <p:cNvPr id="4" name="Rectangle 3">
            <a:extLst>
              <a:ext uri="{FF2B5EF4-FFF2-40B4-BE49-F238E27FC236}">
                <a16:creationId xmlns:a16="http://schemas.microsoft.com/office/drawing/2014/main" id="{EB45BCC9-155C-B8D2-F546-9732BE2986F3}"/>
              </a:ext>
            </a:extLst>
          </p:cNvPr>
          <p:cNvSpPr/>
          <p:nvPr/>
        </p:nvSpPr>
        <p:spPr>
          <a:xfrm rot="4262884">
            <a:off x="4970010" y="5436277"/>
            <a:ext cx="1438214"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B</a:t>
            </a:r>
          </a:p>
        </p:txBody>
      </p:sp>
      <p:sp>
        <p:nvSpPr>
          <p:cNvPr id="5" name="Rectangle 4">
            <a:extLst>
              <a:ext uri="{FF2B5EF4-FFF2-40B4-BE49-F238E27FC236}">
                <a16:creationId xmlns:a16="http://schemas.microsoft.com/office/drawing/2014/main" id="{39DAA270-9796-3224-E168-0CCC9A4D5D04}"/>
              </a:ext>
            </a:extLst>
          </p:cNvPr>
          <p:cNvSpPr/>
          <p:nvPr/>
        </p:nvSpPr>
        <p:spPr>
          <a:xfrm rot="4262884">
            <a:off x="5741288" y="5180799"/>
            <a:ext cx="1406154"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C</a:t>
            </a:r>
          </a:p>
        </p:txBody>
      </p:sp>
      <p:sp>
        <p:nvSpPr>
          <p:cNvPr id="6" name="Rectangle 5">
            <a:extLst>
              <a:ext uri="{FF2B5EF4-FFF2-40B4-BE49-F238E27FC236}">
                <a16:creationId xmlns:a16="http://schemas.microsoft.com/office/drawing/2014/main" id="{C02E4AE9-1476-4A53-9103-F78490E49516}"/>
              </a:ext>
            </a:extLst>
          </p:cNvPr>
          <p:cNvSpPr/>
          <p:nvPr/>
        </p:nvSpPr>
        <p:spPr>
          <a:xfrm rot="4262884">
            <a:off x="6463898" y="4889765"/>
            <a:ext cx="1463862"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D</a:t>
            </a:r>
          </a:p>
        </p:txBody>
      </p:sp>
      <p:sp>
        <p:nvSpPr>
          <p:cNvPr id="8" name="Rectangle 7">
            <a:extLst>
              <a:ext uri="{FF2B5EF4-FFF2-40B4-BE49-F238E27FC236}">
                <a16:creationId xmlns:a16="http://schemas.microsoft.com/office/drawing/2014/main" id="{3773B7D0-E16F-C3B3-CDAE-1EB9739386A8}"/>
              </a:ext>
            </a:extLst>
          </p:cNvPr>
          <p:cNvSpPr/>
          <p:nvPr/>
        </p:nvSpPr>
        <p:spPr>
          <a:xfrm rot="4262884">
            <a:off x="8121003" y="4398640"/>
            <a:ext cx="1414170"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E</a:t>
            </a:r>
          </a:p>
        </p:txBody>
      </p:sp>
      <p:sp>
        <p:nvSpPr>
          <p:cNvPr id="10" name="Rectangle 9">
            <a:extLst>
              <a:ext uri="{FF2B5EF4-FFF2-40B4-BE49-F238E27FC236}">
                <a16:creationId xmlns:a16="http://schemas.microsoft.com/office/drawing/2014/main" id="{464B82C1-B199-B312-C26D-7B23C1158C91}"/>
              </a:ext>
            </a:extLst>
          </p:cNvPr>
          <p:cNvSpPr/>
          <p:nvPr/>
        </p:nvSpPr>
        <p:spPr>
          <a:xfrm rot="4262884">
            <a:off x="8886964" y="4117065"/>
            <a:ext cx="1394934"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F</a:t>
            </a:r>
          </a:p>
        </p:txBody>
      </p:sp>
      <p:sp>
        <p:nvSpPr>
          <p:cNvPr id="13" name="Rectangle 12">
            <a:extLst>
              <a:ext uri="{FF2B5EF4-FFF2-40B4-BE49-F238E27FC236}">
                <a16:creationId xmlns:a16="http://schemas.microsoft.com/office/drawing/2014/main" id="{F63921F2-65BB-E3F0-2B73-CE512E26A50E}"/>
              </a:ext>
            </a:extLst>
          </p:cNvPr>
          <p:cNvSpPr/>
          <p:nvPr/>
        </p:nvSpPr>
        <p:spPr>
          <a:xfrm rot="4262884">
            <a:off x="9612499" y="3802750"/>
            <a:ext cx="1441421"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G</a:t>
            </a:r>
          </a:p>
        </p:txBody>
      </p:sp>
      <p:sp>
        <p:nvSpPr>
          <p:cNvPr id="14" name="Rectangle 13">
            <a:extLst>
              <a:ext uri="{FF2B5EF4-FFF2-40B4-BE49-F238E27FC236}">
                <a16:creationId xmlns:a16="http://schemas.microsoft.com/office/drawing/2014/main" id="{D165B79C-F358-3748-7900-C4D0CFFBA6A2}"/>
              </a:ext>
            </a:extLst>
          </p:cNvPr>
          <p:cNvSpPr/>
          <p:nvPr/>
        </p:nvSpPr>
        <p:spPr>
          <a:xfrm rot="4262884">
            <a:off x="10364424" y="3539659"/>
            <a:ext cx="1468672" cy="584775"/>
          </a:xfrm>
          <a:prstGeom prst="rect">
            <a:avLst/>
          </a:prstGeom>
          <a:solidFill>
            <a:schemeClr val="bg1"/>
          </a:solidFill>
          <a:effectLst>
            <a:glow rad="139700">
              <a:schemeClr val="accent3">
                <a:satMod val="175000"/>
                <a:alpha val="40000"/>
              </a:schemeClr>
            </a:glow>
            <a:softEdge rad="317500"/>
          </a:effectLst>
        </p:spPr>
        <p:txBody>
          <a:bodyPr wrap="none" lIns="91440" tIns="45720" rIns="91440" bIns="45720">
            <a:spAutoFit/>
          </a:bodyPr>
          <a:lstStyle/>
          <a:p>
            <a:pPr algn="ctr"/>
            <a:r>
              <a:rPr lang="en-US" sz="3200" b="1" cap="none" spc="0" dirty="0">
                <a:ln w="0">
                  <a:noFill/>
                </a:ln>
                <a:solidFill>
                  <a:srgbClr val="C00000"/>
                </a:solidFill>
                <a:effectLst>
                  <a:outerShdw blurRad="38100" dist="19050" dir="2700000" algn="tl" rotWithShape="0">
                    <a:schemeClr val="dk1">
                      <a:alpha val="40000"/>
                    </a:schemeClr>
                  </a:outerShdw>
                </a:effectLst>
              </a:rPr>
              <a:t>Zone H</a:t>
            </a:r>
          </a:p>
        </p:txBody>
      </p:sp>
      <p:cxnSp>
        <p:nvCxnSpPr>
          <p:cNvPr id="17" name="Straight Arrow Connector 16">
            <a:extLst>
              <a:ext uri="{FF2B5EF4-FFF2-40B4-BE49-F238E27FC236}">
                <a16:creationId xmlns:a16="http://schemas.microsoft.com/office/drawing/2014/main" id="{27483BFD-6A65-591F-1E1B-66F74F8F2981}"/>
              </a:ext>
            </a:extLst>
          </p:cNvPr>
          <p:cNvCxnSpPr>
            <a:cxnSpLocks/>
          </p:cNvCxnSpPr>
          <p:nvPr/>
        </p:nvCxnSpPr>
        <p:spPr>
          <a:xfrm flipH="1">
            <a:off x="6199203" y="933916"/>
            <a:ext cx="5099503" cy="3380942"/>
          </a:xfrm>
          <a:prstGeom prst="straightConnector1">
            <a:avLst/>
          </a:prstGeom>
          <a:ln w="762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8" name="Dodecagon 17">
            <a:extLst>
              <a:ext uri="{FF2B5EF4-FFF2-40B4-BE49-F238E27FC236}">
                <a16:creationId xmlns:a16="http://schemas.microsoft.com/office/drawing/2014/main" id="{BF9EBFF3-655C-7F22-720F-D1A3803A1CDB}"/>
              </a:ext>
            </a:extLst>
          </p:cNvPr>
          <p:cNvSpPr/>
          <p:nvPr/>
        </p:nvSpPr>
        <p:spPr>
          <a:xfrm>
            <a:off x="5857625" y="4314858"/>
            <a:ext cx="431465" cy="429740"/>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2800" dirty="0">
                <a:solidFill>
                  <a:sysClr val="windowText" lastClr="000000"/>
                </a:solidFill>
              </a:rPr>
              <a:t>3</a:t>
            </a:r>
          </a:p>
        </p:txBody>
      </p:sp>
      <p:sp>
        <p:nvSpPr>
          <p:cNvPr id="21" name="TextBox 20">
            <a:extLst>
              <a:ext uri="{FF2B5EF4-FFF2-40B4-BE49-F238E27FC236}">
                <a16:creationId xmlns:a16="http://schemas.microsoft.com/office/drawing/2014/main" id="{74A3F020-0782-5168-43D0-4654F088F7CE}"/>
              </a:ext>
            </a:extLst>
          </p:cNvPr>
          <p:cNvSpPr txBox="1"/>
          <p:nvPr/>
        </p:nvSpPr>
        <p:spPr>
          <a:xfrm>
            <a:off x="3647252" y="470630"/>
            <a:ext cx="7651454" cy="523220"/>
          </a:xfrm>
          <a:prstGeom prst="rect">
            <a:avLst/>
          </a:prstGeom>
          <a:noFill/>
        </p:spPr>
        <p:txBody>
          <a:bodyPr wrap="square" rtlCol="0">
            <a:spAutoFit/>
          </a:bodyPr>
          <a:lstStyle/>
          <a:p>
            <a:r>
              <a:rPr lang="en-US" sz="2800" dirty="0"/>
              <a:t>Want to store this important  information for later: </a:t>
            </a:r>
          </a:p>
        </p:txBody>
      </p:sp>
    </p:spTree>
    <p:extLst>
      <p:ext uri="{BB962C8B-B14F-4D97-AF65-F5344CB8AC3E}">
        <p14:creationId xmlns:p14="http://schemas.microsoft.com/office/powerpoint/2010/main" val="15885950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pic>
        <p:nvPicPr>
          <p:cNvPr id="7" name="Picture 6">
            <a:extLst>
              <a:ext uri="{FF2B5EF4-FFF2-40B4-BE49-F238E27FC236}">
                <a16:creationId xmlns:a16="http://schemas.microsoft.com/office/drawing/2014/main" id="{89A79B95-3337-B27B-A30F-7512E93EAF4D}"/>
              </a:ext>
            </a:extLst>
          </p:cNvPr>
          <p:cNvPicPr>
            <a:picLocks noChangeAspect="1"/>
          </p:cNvPicPr>
          <p:nvPr/>
        </p:nvPicPr>
        <p:blipFill rotWithShape="1">
          <a:blip r:embed="rId3"/>
          <a:srcRect l="23540" t="42998" r="59293" b="16253"/>
          <a:stretch/>
        </p:blipFill>
        <p:spPr>
          <a:xfrm>
            <a:off x="4515815" y="1255460"/>
            <a:ext cx="4291403" cy="5602540"/>
          </a:xfrm>
          <a:prstGeom prst="rect">
            <a:avLst/>
          </a:prstGeom>
        </p:spPr>
      </p:pic>
      <p:sp>
        <p:nvSpPr>
          <p:cNvPr id="11" name="TextBox 10">
            <a:extLst>
              <a:ext uri="{FF2B5EF4-FFF2-40B4-BE49-F238E27FC236}">
                <a16:creationId xmlns:a16="http://schemas.microsoft.com/office/drawing/2014/main" id="{E3D7D790-D99A-8286-544A-CA048CDD5BB5}"/>
              </a:ext>
            </a:extLst>
          </p:cNvPr>
          <p:cNvSpPr txBox="1"/>
          <p:nvPr/>
        </p:nvSpPr>
        <p:spPr>
          <a:xfrm>
            <a:off x="3647252" y="3167390"/>
            <a:ext cx="920445" cy="523220"/>
          </a:xfrm>
          <a:prstGeom prst="rect">
            <a:avLst/>
          </a:prstGeom>
          <a:noFill/>
        </p:spPr>
        <p:txBody>
          <a:bodyPr wrap="none" rtlCol="0">
            <a:spAutoFit/>
          </a:bodyPr>
          <a:lstStyle/>
          <a:p>
            <a:r>
              <a:rPr lang="en-US" sz="2800" dirty="0"/>
              <a:t>RAM</a:t>
            </a:r>
          </a:p>
        </p:txBody>
      </p:sp>
      <p:sp>
        <p:nvSpPr>
          <p:cNvPr id="5" name="Rectangle 4">
            <a:extLst>
              <a:ext uri="{FF2B5EF4-FFF2-40B4-BE49-F238E27FC236}">
                <a16:creationId xmlns:a16="http://schemas.microsoft.com/office/drawing/2014/main" id="{39DAA270-9796-3224-E168-0CCC9A4D5D04}"/>
              </a:ext>
            </a:extLst>
          </p:cNvPr>
          <p:cNvSpPr/>
          <p:nvPr/>
        </p:nvSpPr>
        <p:spPr>
          <a:xfrm>
            <a:off x="6026753" y="4885665"/>
            <a:ext cx="4862228" cy="584775"/>
          </a:xfrm>
          <a:prstGeom prst="rect">
            <a:avLst/>
          </a:prstGeom>
          <a:solidFill>
            <a:schemeClr val="bg1"/>
          </a:solidFill>
          <a:effectLst>
            <a:glow rad="139700">
              <a:schemeClr val="accent3">
                <a:satMod val="175000"/>
                <a:alpha val="83519"/>
              </a:schemeClr>
            </a:glow>
            <a:softEdge rad="317500"/>
          </a:effectLst>
        </p:spPr>
        <p:txBody>
          <a:bodyPr wrap="none" lIns="91440" tIns="45720" rIns="91440" bIns="45720">
            <a:spAutoFit/>
          </a:bodyPr>
          <a:lstStyle/>
          <a:p>
            <a:r>
              <a:rPr lang="en-US" sz="3200" b="1" cap="none" spc="0" dirty="0">
                <a:ln w="0">
                  <a:noFill/>
                </a:ln>
                <a:solidFill>
                  <a:srgbClr val="C00000"/>
                </a:solidFill>
                <a:effectLst>
                  <a:outerShdw blurRad="38100" dist="19050" dir="2700000" algn="tl" rotWithShape="0">
                    <a:schemeClr val="dk1">
                      <a:alpha val="40000"/>
                    </a:schemeClr>
                  </a:outerShdw>
                </a:effectLst>
              </a:rPr>
              <a:t>Zone C, Column 5, Row 40 </a:t>
            </a:r>
          </a:p>
        </p:txBody>
      </p:sp>
      <p:sp>
        <p:nvSpPr>
          <p:cNvPr id="18" name="Dodecagon 17">
            <a:extLst>
              <a:ext uri="{FF2B5EF4-FFF2-40B4-BE49-F238E27FC236}">
                <a16:creationId xmlns:a16="http://schemas.microsoft.com/office/drawing/2014/main" id="{BF9EBFF3-655C-7F22-720F-D1A3803A1CDB}"/>
              </a:ext>
            </a:extLst>
          </p:cNvPr>
          <p:cNvSpPr/>
          <p:nvPr/>
        </p:nvSpPr>
        <p:spPr>
          <a:xfrm>
            <a:off x="5857625" y="4314858"/>
            <a:ext cx="431465" cy="429740"/>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2800" dirty="0">
                <a:solidFill>
                  <a:sysClr val="windowText" lastClr="000000"/>
                </a:solidFill>
              </a:rPr>
              <a:t>3</a:t>
            </a:r>
          </a:p>
        </p:txBody>
      </p:sp>
      <p:sp>
        <p:nvSpPr>
          <p:cNvPr id="12" name="TextBox 11">
            <a:extLst>
              <a:ext uri="{FF2B5EF4-FFF2-40B4-BE49-F238E27FC236}">
                <a16:creationId xmlns:a16="http://schemas.microsoft.com/office/drawing/2014/main" id="{F10D2BC8-267F-E699-EB52-FCE021A46045}"/>
              </a:ext>
            </a:extLst>
          </p:cNvPr>
          <p:cNvSpPr txBox="1"/>
          <p:nvPr/>
        </p:nvSpPr>
        <p:spPr>
          <a:xfrm>
            <a:off x="3647252" y="470630"/>
            <a:ext cx="7651454" cy="523220"/>
          </a:xfrm>
          <a:prstGeom prst="rect">
            <a:avLst/>
          </a:prstGeom>
          <a:noFill/>
        </p:spPr>
        <p:txBody>
          <a:bodyPr wrap="square" rtlCol="0">
            <a:spAutoFit/>
          </a:bodyPr>
          <a:lstStyle/>
          <a:p>
            <a:r>
              <a:rPr lang="en-US" sz="2800" dirty="0"/>
              <a:t>Want to store this important  information for later: </a:t>
            </a:r>
          </a:p>
        </p:txBody>
      </p:sp>
    </p:spTree>
    <p:extLst>
      <p:ext uri="{BB962C8B-B14F-4D97-AF65-F5344CB8AC3E}">
        <p14:creationId xmlns:p14="http://schemas.microsoft.com/office/powerpoint/2010/main" val="2509522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sp>
        <p:nvSpPr>
          <p:cNvPr id="16" name="TextBox 15">
            <a:extLst>
              <a:ext uri="{FF2B5EF4-FFF2-40B4-BE49-F238E27FC236}">
                <a16:creationId xmlns:a16="http://schemas.microsoft.com/office/drawing/2014/main" id="{48AFF006-DDDC-0E8E-A2E1-9E49EA5BF1F3}"/>
              </a:ext>
            </a:extLst>
          </p:cNvPr>
          <p:cNvSpPr txBox="1"/>
          <p:nvPr/>
        </p:nvSpPr>
        <p:spPr>
          <a:xfrm>
            <a:off x="5340975" y="161286"/>
            <a:ext cx="6851025" cy="954107"/>
          </a:xfrm>
          <a:prstGeom prst="rect">
            <a:avLst/>
          </a:prstGeom>
          <a:noFill/>
        </p:spPr>
        <p:txBody>
          <a:bodyPr wrap="square" rtlCol="0">
            <a:spAutoFit/>
          </a:bodyPr>
          <a:lstStyle/>
          <a:p>
            <a:pPr marL="457200" indent="-457200">
              <a:buFont typeface="Arial" panose="020B0604020202020204" pitchFamily="34" charset="0"/>
              <a:buChar char="•"/>
            </a:pPr>
            <a:r>
              <a:rPr lang="en-US" sz="2800" dirty="0"/>
              <a:t>Want the CPU to double the important information</a:t>
            </a:r>
          </a:p>
        </p:txBody>
      </p:sp>
      <p:pic>
        <p:nvPicPr>
          <p:cNvPr id="5" name="Picture 4">
            <a:extLst>
              <a:ext uri="{FF2B5EF4-FFF2-40B4-BE49-F238E27FC236}">
                <a16:creationId xmlns:a16="http://schemas.microsoft.com/office/drawing/2014/main" id="{6DE14B38-5992-49C0-23E4-D4C893D63156}"/>
              </a:ext>
            </a:extLst>
          </p:cNvPr>
          <p:cNvPicPr>
            <a:picLocks noChangeAspect="1"/>
          </p:cNvPicPr>
          <p:nvPr/>
        </p:nvPicPr>
        <p:blipFill rotWithShape="1">
          <a:blip r:embed="rId3"/>
          <a:srcRect l="46608" t="-1" r="13501" b="32848"/>
          <a:stretch/>
        </p:blipFill>
        <p:spPr>
          <a:xfrm>
            <a:off x="3871229" y="49871"/>
            <a:ext cx="1469746" cy="1391003"/>
          </a:xfrm>
          <a:prstGeom prst="rect">
            <a:avLst/>
          </a:prstGeom>
        </p:spPr>
      </p:pic>
      <p:pic>
        <p:nvPicPr>
          <p:cNvPr id="4" name="Picture 3">
            <a:extLst>
              <a:ext uri="{FF2B5EF4-FFF2-40B4-BE49-F238E27FC236}">
                <a16:creationId xmlns:a16="http://schemas.microsoft.com/office/drawing/2014/main" id="{ABB53145-E272-2F78-950A-0BE6E85F1B28}"/>
              </a:ext>
            </a:extLst>
          </p:cNvPr>
          <p:cNvPicPr>
            <a:picLocks noChangeAspect="1"/>
          </p:cNvPicPr>
          <p:nvPr/>
        </p:nvPicPr>
        <p:blipFill rotWithShape="1">
          <a:blip r:embed="rId4"/>
          <a:srcRect l="23540" t="42998" r="59293" b="16253"/>
          <a:stretch/>
        </p:blipFill>
        <p:spPr>
          <a:xfrm>
            <a:off x="7439815" y="1226808"/>
            <a:ext cx="4291403" cy="5602540"/>
          </a:xfrm>
          <a:prstGeom prst="rect">
            <a:avLst/>
          </a:prstGeom>
        </p:spPr>
      </p:pic>
      <p:sp>
        <p:nvSpPr>
          <p:cNvPr id="6" name="Rectangle 5">
            <a:extLst>
              <a:ext uri="{FF2B5EF4-FFF2-40B4-BE49-F238E27FC236}">
                <a16:creationId xmlns:a16="http://schemas.microsoft.com/office/drawing/2014/main" id="{0CC31E3E-A27A-02D8-297B-38DE4EE50FBD}"/>
              </a:ext>
            </a:extLst>
          </p:cNvPr>
          <p:cNvSpPr/>
          <p:nvPr/>
        </p:nvSpPr>
        <p:spPr>
          <a:xfrm>
            <a:off x="7329772" y="4885665"/>
            <a:ext cx="4862228" cy="584775"/>
          </a:xfrm>
          <a:prstGeom prst="rect">
            <a:avLst/>
          </a:prstGeom>
          <a:solidFill>
            <a:schemeClr val="bg1"/>
          </a:solidFill>
          <a:effectLst>
            <a:glow rad="139700">
              <a:schemeClr val="accent3">
                <a:satMod val="175000"/>
                <a:alpha val="83519"/>
              </a:schemeClr>
            </a:glow>
            <a:softEdge rad="317500"/>
          </a:effectLst>
        </p:spPr>
        <p:txBody>
          <a:bodyPr wrap="square" lIns="91440" tIns="45720" rIns="91440" bIns="45720">
            <a:spAutoFit/>
          </a:bodyPr>
          <a:lstStyle/>
          <a:p>
            <a:r>
              <a:rPr lang="en-US" sz="3200" b="1" cap="none" spc="0" dirty="0">
                <a:ln w="0">
                  <a:noFill/>
                </a:ln>
                <a:solidFill>
                  <a:srgbClr val="C00000"/>
                </a:solidFill>
                <a:effectLst>
                  <a:outerShdw blurRad="38100" dist="19050" dir="2700000" algn="tl" rotWithShape="0">
                    <a:schemeClr val="dk1">
                      <a:alpha val="40000"/>
                    </a:schemeClr>
                  </a:outerShdw>
                </a:effectLst>
              </a:rPr>
              <a:t>Zone C, Column 5, Row 40 </a:t>
            </a:r>
          </a:p>
        </p:txBody>
      </p:sp>
      <p:sp>
        <p:nvSpPr>
          <p:cNvPr id="7" name="Dodecagon 6">
            <a:extLst>
              <a:ext uri="{FF2B5EF4-FFF2-40B4-BE49-F238E27FC236}">
                <a16:creationId xmlns:a16="http://schemas.microsoft.com/office/drawing/2014/main" id="{32D82D94-4029-2007-65F7-EFBEB36B8621}"/>
              </a:ext>
            </a:extLst>
          </p:cNvPr>
          <p:cNvSpPr/>
          <p:nvPr/>
        </p:nvSpPr>
        <p:spPr>
          <a:xfrm>
            <a:off x="8781625" y="4286206"/>
            <a:ext cx="431465" cy="429740"/>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2800" dirty="0">
                <a:solidFill>
                  <a:sysClr val="windowText" lastClr="000000"/>
                </a:solidFill>
              </a:rPr>
              <a:t>3</a:t>
            </a:r>
          </a:p>
        </p:txBody>
      </p:sp>
    </p:spTree>
    <p:extLst>
      <p:ext uri="{BB962C8B-B14F-4D97-AF65-F5344CB8AC3E}">
        <p14:creationId xmlns:p14="http://schemas.microsoft.com/office/powerpoint/2010/main" val="22032426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pic>
        <p:nvPicPr>
          <p:cNvPr id="5" name="Picture 4">
            <a:extLst>
              <a:ext uri="{FF2B5EF4-FFF2-40B4-BE49-F238E27FC236}">
                <a16:creationId xmlns:a16="http://schemas.microsoft.com/office/drawing/2014/main" id="{6DE14B38-5992-49C0-23E4-D4C893D63156}"/>
              </a:ext>
            </a:extLst>
          </p:cNvPr>
          <p:cNvPicPr>
            <a:picLocks noChangeAspect="1"/>
          </p:cNvPicPr>
          <p:nvPr/>
        </p:nvPicPr>
        <p:blipFill rotWithShape="1">
          <a:blip r:embed="rId3"/>
          <a:srcRect l="46608" t="-1" r="13501" b="32848"/>
          <a:stretch/>
        </p:blipFill>
        <p:spPr>
          <a:xfrm>
            <a:off x="3871229" y="49871"/>
            <a:ext cx="1469746" cy="1391003"/>
          </a:xfrm>
          <a:prstGeom prst="rect">
            <a:avLst/>
          </a:prstGeom>
        </p:spPr>
      </p:pic>
      <p:pic>
        <p:nvPicPr>
          <p:cNvPr id="3" name="Picture 2">
            <a:extLst>
              <a:ext uri="{FF2B5EF4-FFF2-40B4-BE49-F238E27FC236}">
                <a16:creationId xmlns:a16="http://schemas.microsoft.com/office/drawing/2014/main" id="{F1882F4A-1D49-1F63-AC27-E3CB73023D64}"/>
              </a:ext>
            </a:extLst>
          </p:cNvPr>
          <p:cNvPicPr>
            <a:picLocks noChangeAspect="1"/>
          </p:cNvPicPr>
          <p:nvPr/>
        </p:nvPicPr>
        <p:blipFill rotWithShape="1">
          <a:blip r:embed="rId4"/>
          <a:srcRect l="23540" t="48421" r="59293" b="16253"/>
          <a:stretch/>
        </p:blipFill>
        <p:spPr>
          <a:xfrm>
            <a:off x="7439815" y="1972334"/>
            <a:ext cx="4291403" cy="4857013"/>
          </a:xfrm>
          <a:prstGeom prst="rect">
            <a:avLst/>
          </a:prstGeom>
        </p:spPr>
      </p:pic>
      <p:sp>
        <p:nvSpPr>
          <p:cNvPr id="4" name="Rectangle 3">
            <a:extLst>
              <a:ext uri="{FF2B5EF4-FFF2-40B4-BE49-F238E27FC236}">
                <a16:creationId xmlns:a16="http://schemas.microsoft.com/office/drawing/2014/main" id="{1DEA699C-2B16-E779-433C-7E5FD23629B3}"/>
              </a:ext>
            </a:extLst>
          </p:cNvPr>
          <p:cNvSpPr/>
          <p:nvPr/>
        </p:nvSpPr>
        <p:spPr>
          <a:xfrm>
            <a:off x="7329772" y="4885665"/>
            <a:ext cx="4862228" cy="584775"/>
          </a:xfrm>
          <a:prstGeom prst="rect">
            <a:avLst/>
          </a:prstGeom>
          <a:solidFill>
            <a:schemeClr val="bg1"/>
          </a:solidFill>
          <a:effectLst>
            <a:glow rad="139700">
              <a:schemeClr val="accent3">
                <a:satMod val="175000"/>
                <a:alpha val="83519"/>
              </a:schemeClr>
            </a:glow>
            <a:softEdge rad="317500"/>
          </a:effectLst>
        </p:spPr>
        <p:txBody>
          <a:bodyPr wrap="square" lIns="91440" tIns="45720" rIns="91440" bIns="45720">
            <a:spAutoFit/>
          </a:bodyPr>
          <a:lstStyle/>
          <a:p>
            <a:r>
              <a:rPr lang="en-US" sz="3200" b="1" cap="none" spc="0" dirty="0">
                <a:ln w="0">
                  <a:noFill/>
                </a:ln>
                <a:solidFill>
                  <a:srgbClr val="C00000"/>
                </a:solidFill>
                <a:effectLst>
                  <a:outerShdw blurRad="38100" dist="19050" dir="2700000" algn="tl" rotWithShape="0">
                    <a:schemeClr val="dk1">
                      <a:alpha val="40000"/>
                    </a:schemeClr>
                  </a:outerShdw>
                </a:effectLst>
              </a:rPr>
              <a:t>Zone C, Column 5, Row 40 </a:t>
            </a:r>
          </a:p>
        </p:txBody>
      </p:sp>
      <p:sp>
        <p:nvSpPr>
          <p:cNvPr id="6" name="Dodecagon 5">
            <a:extLst>
              <a:ext uri="{FF2B5EF4-FFF2-40B4-BE49-F238E27FC236}">
                <a16:creationId xmlns:a16="http://schemas.microsoft.com/office/drawing/2014/main" id="{8E970433-A0AF-B03B-24AA-3DA191D1722B}"/>
              </a:ext>
            </a:extLst>
          </p:cNvPr>
          <p:cNvSpPr/>
          <p:nvPr/>
        </p:nvSpPr>
        <p:spPr>
          <a:xfrm>
            <a:off x="8781625" y="4286206"/>
            <a:ext cx="431465" cy="429740"/>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2800" dirty="0">
                <a:solidFill>
                  <a:sysClr val="windowText" lastClr="000000"/>
                </a:solidFill>
              </a:rPr>
              <a:t>3</a:t>
            </a:r>
          </a:p>
        </p:txBody>
      </p:sp>
      <p:sp>
        <p:nvSpPr>
          <p:cNvPr id="7" name="TextBox 6">
            <a:extLst>
              <a:ext uri="{FF2B5EF4-FFF2-40B4-BE49-F238E27FC236}">
                <a16:creationId xmlns:a16="http://schemas.microsoft.com/office/drawing/2014/main" id="{30BB6D18-85FA-6817-2511-ADD47AF0E57D}"/>
              </a:ext>
            </a:extLst>
          </p:cNvPr>
          <p:cNvSpPr txBox="1"/>
          <p:nvPr/>
        </p:nvSpPr>
        <p:spPr>
          <a:xfrm>
            <a:off x="3546946" y="2346857"/>
            <a:ext cx="4000123" cy="2062103"/>
          </a:xfrm>
          <a:prstGeom prst="rect">
            <a:avLst/>
          </a:prstGeom>
          <a:solidFill>
            <a:schemeClr val="bg1">
              <a:lumMod val="75000"/>
            </a:schemeClr>
          </a:solidFill>
        </p:spPr>
        <p:txBody>
          <a:bodyPr wrap="square" rtlCol="0">
            <a:spAutoFit/>
          </a:bodyPr>
          <a:lstStyle/>
          <a:p>
            <a:r>
              <a:rPr lang="en-US" sz="3200" dirty="0">
                <a:latin typeface="Consolas" panose="020B0609020204030204" pitchFamily="49" charset="0"/>
                <a:cs typeface="Consolas" panose="020B0609020204030204" pitchFamily="49" charset="0"/>
              </a:rPr>
              <a:t>double “important information” at “Zone C, Column 5, Row 40”</a:t>
            </a:r>
          </a:p>
        </p:txBody>
      </p:sp>
      <p:sp>
        <p:nvSpPr>
          <p:cNvPr id="8" name="TextBox 7">
            <a:extLst>
              <a:ext uri="{FF2B5EF4-FFF2-40B4-BE49-F238E27FC236}">
                <a16:creationId xmlns:a16="http://schemas.microsoft.com/office/drawing/2014/main" id="{E73155FA-4114-4C1D-10AC-7B067A0DA1E2}"/>
              </a:ext>
            </a:extLst>
          </p:cNvPr>
          <p:cNvSpPr txBox="1"/>
          <p:nvPr/>
        </p:nvSpPr>
        <p:spPr>
          <a:xfrm>
            <a:off x="5340975" y="161286"/>
            <a:ext cx="6851025" cy="1384995"/>
          </a:xfrm>
          <a:prstGeom prst="rect">
            <a:avLst/>
          </a:prstGeom>
          <a:noFill/>
        </p:spPr>
        <p:txBody>
          <a:bodyPr wrap="square" rtlCol="0">
            <a:spAutoFit/>
          </a:bodyPr>
          <a:lstStyle/>
          <a:p>
            <a:pPr marL="457200" indent="-457200">
              <a:buFont typeface="Arial" panose="020B0604020202020204" pitchFamily="34" charset="0"/>
              <a:buChar char="•"/>
            </a:pPr>
            <a:r>
              <a:rPr lang="en-US" sz="2800" dirty="0"/>
              <a:t>Want the CPU to double the important information</a:t>
            </a:r>
          </a:p>
          <a:p>
            <a:pPr marL="457200" indent="-457200">
              <a:buFont typeface="Arial" panose="020B0604020202020204" pitchFamily="34" charset="0"/>
              <a:buChar char="•"/>
            </a:pPr>
            <a:r>
              <a:rPr lang="en-US" sz="2800" dirty="0"/>
              <a:t>We need to tell it where to look</a:t>
            </a:r>
          </a:p>
        </p:txBody>
      </p:sp>
    </p:spTree>
    <p:extLst>
      <p:ext uri="{BB962C8B-B14F-4D97-AF65-F5344CB8AC3E}">
        <p14:creationId xmlns:p14="http://schemas.microsoft.com/office/powerpoint/2010/main" val="1990099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pic>
        <p:nvPicPr>
          <p:cNvPr id="5" name="Picture 4">
            <a:extLst>
              <a:ext uri="{FF2B5EF4-FFF2-40B4-BE49-F238E27FC236}">
                <a16:creationId xmlns:a16="http://schemas.microsoft.com/office/drawing/2014/main" id="{6DE14B38-5992-49C0-23E4-D4C893D63156}"/>
              </a:ext>
            </a:extLst>
          </p:cNvPr>
          <p:cNvPicPr>
            <a:picLocks noChangeAspect="1"/>
          </p:cNvPicPr>
          <p:nvPr/>
        </p:nvPicPr>
        <p:blipFill rotWithShape="1">
          <a:blip r:embed="rId3"/>
          <a:srcRect l="46608" t="-1" r="13501" b="32848"/>
          <a:stretch/>
        </p:blipFill>
        <p:spPr>
          <a:xfrm>
            <a:off x="3871229" y="49871"/>
            <a:ext cx="1469746" cy="1391003"/>
          </a:xfrm>
          <a:prstGeom prst="rect">
            <a:avLst/>
          </a:prstGeom>
        </p:spPr>
      </p:pic>
      <p:pic>
        <p:nvPicPr>
          <p:cNvPr id="3" name="Picture 2">
            <a:extLst>
              <a:ext uri="{FF2B5EF4-FFF2-40B4-BE49-F238E27FC236}">
                <a16:creationId xmlns:a16="http://schemas.microsoft.com/office/drawing/2014/main" id="{F1882F4A-1D49-1F63-AC27-E3CB73023D64}"/>
              </a:ext>
            </a:extLst>
          </p:cNvPr>
          <p:cNvPicPr>
            <a:picLocks noChangeAspect="1"/>
          </p:cNvPicPr>
          <p:nvPr/>
        </p:nvPicPr>
        <p:blipFill rotWithShape="1">
          <a:blip r:embed="rId4"/>
          <a:srcRect l="23540" t="48421" r="59293" b="16253"/>
          <a:stretch/>
        </p:blipFill>
        <p:spPr>
          <a:xfrm>
            <a:off x="7439815" y="1972334"/>
            <a:ext cx="4291403" cy="4857013"/>
          </a:xfrm>
          <a:prstGeom prst="rect">
            <a:avLst/>
          </a:prstGeom>
        </p:spPr>
      </p:pic>
      <p:sp>
        <p:nvSpPr>
          <p:cNvPr id="4" name="Rectangle 3">
            <a:extLst>
              <a:ext uri="{FF2B5EF4-FFF2-40B4-BE49-F238E27FC236}">
                <a16:creationId xmlns:a16="http://schemas.microsoft.com/office/drawing/2014/main" id="{1DEA699C-2B16-E779-433C-7E5FD23629B3}"/>
              </a:ext>
            </a:extLst>
          </p:cNvPr>
          <p:cNvSpPr/>
          <p:nvPr/>
        </p:nvSpPr>
        <p:spPr>
          <a:xfrm>
            <a:off x="7329772" y="4885665"/>
            <a:ext cx="4862228" cy="584775"/>
          </a:xfrm>
          <a:prstGeom prst="rect">
            <a:avLst/>
          </a:prstGeom>
          <a:solidFill>
            <a:schemeClr val="bg1"/>
          </a:solidFill>
          <a:effectLst>
            <a:glow rad="139700">
              <a:schemeClr val="accent3">
                <a:satMod val="175000"/>
                <a:alpha val="83519"/>
              </a:schemeClr>
            </a:glow>
            <a:softEdge rad="317500"/>
          </a:effectLst>
        </p:spPr>
        <p:txBody>
          <a:bodyPr wrap="square" lIns="91440" tIns="45720" rIns="91440" bIns="45720">
            <a:spAutoFit/>
          </a:bodyPr>
          <a:lstStyle/>
          <a:p>
            <a:r>
              <a:rPr lang="en-US" sz="3200" b="1" cap="none" spc="0" dirty="0">
                <a:ln w="0">
                  <a:noFill/>
                </a:ln>
                <a:solidFill>
                  <a:srgbClr val="C00000"/>
                </a:solidFill>
                <a:effectLst>
                  <a:outerShdw blurRad="38100" dist="19050" dir="2700000" algn="tl" rotWithShape="0">
                    <a:schemeClr val="dk1">
                      <a:alpha val="40000"/>
                    </a:schemeClr>
                  </a:outerShdw>
                </a:effectLst>
              </a:rPr>
              <a:t>Zone C, Column 5, Row 40 </a:t>
            </a:r>
          </a:p>
        </p:txBody>
      </p:sp>
      <p:sp>
        <p:nvSpPr>
          <p:cNvPr id="6" name="Dodecagon 5">
            <a:extLst>
              <a:ext uri="{FF2B5EF4-FFF2-40B4-BE49-F238E27FC236}">
                <a16:creationId xmlns:a16="http://schemas.microsoft.com/office/drawing/2014/main" id="{8E970433-A0AF-B03B-24AA-3DA191D1722B}"/>
              </a:ext>
            </a:extLst>
          </p:cNvPr>
          <p:cNvSpPr/>
          <p:nvPr/>
        </p:nvSpPr>
        <p:spPr>
          <a:xfrm>
            <a:off x="8781625" y="4286206"/>
            <a:ext cx="431465" cy="429740"/>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2800" dirty="0">
                <a:solidFill>
                  <a:sysClr val="windowText" lastClr="000000"/>
                </a:solidFill>
              </a:rPr>
              <a:t>3</a:t>
            </a:r>
          </a:p>
        </p:txBody>
      </p:sp>
      <p:sp>
        <p:nvSpPr>
          <p:cNvPr id="8" name="TextBox 7">
            <a:extLst>
              <a:ext uri="{FF2B5EF4-FFF2-40B4-BE49-F238E27FC236}">
                <a16:creationId xmlns:a16="http://schemas.microsoft.com/office/drawing/2014/main" id="{4CA72CCB-2BB7-7365-9000-33841AB51052}"/>
              </a:ext>
            </a:extLst>
          </p:cNvPr>
          <p:cNvSpPr txBox="1"/>
          <p:nvPr/>
        </p:nvSpPr>
        <p:spPr>
          <a:xfrm>
            <a:off x="3546946" y="2346857"/>
            <a:ext cx="4000123" cy="2062103"/>
          </a:xfrm>
          <a:prstGeom prst="rect">
            <a:avLst/>
          </a:prstGeom>
          <a:solidFill>
            <a:schemeClr val="bg1">
              <a:lumMod val="75000"/>
            </a:schemeClr>
          </a:solidFill>
        </p:spPr>
        <p:txBody>
          <a:bodyPr wrap="square" rtlCol="0">
            <a:spAutoFit/>
          </a:bodyPr>
          <a:lstStyle/>
          <a:p>
            <a:r>
              <a:rPr lang="en-US" sz="3200" dirty="0">
                <a:latin typeface="Consolas" panose="020B0609020204030204" pitchFamily="49" charset="0"/>
                <a:cs typeface="Consolas" panose="020B0609020204030204" pitchFamily="49" charset="0"/>
              </a:rPr>
              <a:t>double “</a:t>
            </a:r>
            <a:r>
              <a:rPr lang="en-US" sz="3200" b="1" dirty="0">
                <a:solidFill>
                  <a:srgbClr val="C00000"/>
                </a:solidFill>
                <a:latin typeface="Consolas" panose="020B0609020204030204" pitchFamily="49" charset="0"/>
                <a:cs typeface="Consolas" panose="020B0609020204030204" pitchFamily="49" charset="0"/>
              </a:rPr>
              <a:t>important information</a:t>
            </a:r>
            <a:r>
              <a:rPr lang="en-US" sz="3200" dirty="0">
                <a:latin typeface="Consolas" panose="020B0609020204030204" pitchFamily="49" charset="0"/>
                <a:cs typeface="Consolas" panose="020B0609020204030204" pitchFamily="49" charset="0"/>
              </a:rPr>
              <a:t>” at “</a:t>
            </a:r>
            <a:r>
              <a:rPr lang="en-US" sz="3200" b="1" dirty="0">
                <a:solidFill>
                  <a:srgbClr val="C00000"/>
                </a:solidFill>
                <a:latin typeface="Consolas" panose="020B0609020204030204" pitchFamily="49" charset="0"/>
                <a:cs typeface="Consolas" panose="020B0609020204030204" pitchFamily="49" charset="0"/>
              </a:rPr>
              <a:t>Zone C, Column 5, Row 40</a:t>
            </a:r>
            <a:r>
              <a:rPr lang="en-US" sz="3200" dirty="0">
                <a:latin typeface="Consolas" panose="020B0609020204030204" pitchFamily="49" charset="0"/>
                <a:cs typeface="Consolas" panose="020B0609020204030204" pitchFamily="49" charset="0"/>
              </a:rPr>
              <a:t>”</a:t>
            </a:r>
          </a:p>
        </p:txBody>
      </p:sp>
      <p:sp>
        <p:nvSpPr>
          <p:cNvPr id="9" name="TextBox 8">
            <a:extLst>
              <a:ext uri="{FF2B5EF4-FFF2-40B4-BE49-F238E27FC236}">
                <a16:creationId xmlns:a16="http://schemas.microsoft.com/office/drawing/2014/main" id="{5F656DB7-709E-B40E-7D63-CD0F20E4C61E}"/>
              </a:ext>
            </a:extLst>
          </p:cNvPr>
          <p:cNvSpPr txBox="1"/>
          <p:nvPr/>
        </p:nvSpPr>
        <p:spPr>
          <a:xfrm>
            <a:off x="3439692" y="4459612"/>
            <a:ext cx="4000123" cy="954107"/>
          </a:xfrm>
          <a:prstGeom prst="rect">
            <a:avLst/>
          </a:prstGeom>
          <a:noFill/>
        </p:spPr>
        <p:txBody>
          <a:bodyPr wrap="square" rtlCol="0">
            <a:spAutoFit/>
          </a:bodyPr>
          <a:lstStyle/>
          <a:p>
            <a:pPr marL="285750" indent="-285750">
              <a:buFont typeface="Arial" panose="020B0604020202020204" pitchFamily="34" charset="0"/>
              <a:buChar char="•"/>
            </a:pPr>
            <a:r>
              <a:rPr lang="en-US" sz="2800" dirty="0"/>
              <a:t>Wordy</a:t>
            </a:r>
          </a:p>
          <a:p>
            <a:pPr marL="285750" indent="-285750">
              <a:buFont typeface="Arial" panose="020B0604020202020204" pitchFamily="34" charset="0"/>
              <a:buChar char="•"/>
            </a:pPr>
            <a:r>
              <a:rPr lang="en-US" sz="2800" dirty="0"/>
              <a:t>Refer to the same thing</a:t>
            </a:r>
          </a:p>
        </p:txBody>
      </p:sp>
      <p:sp>
        <p:nvSpPr>
          <p:cNvPr id="10" name="TextBox 9">
            <a:extLst>
              <a:ext uri="{FF2B5EF4-FFF2-40B4-BE49-F238E27FC236}">
                <a16:creationId xmlns:a16="http://schemas.microsoft.com/office/drawing/2014/main" id="{0682D25D-438A-329B-60FC-B58AC57936A2}"/>
              </a:ext>
            </a:extLst>
          </p:cNvPr>
          <p:cNvSpPr txBox="1"/>
          <p:nvPr/>
        </p:nvSpPr>
        <p:spPr>
          <a:xfrm>
            <a:off x="5340975" y="161286"/>
            <a:ext cx="6851025" cy="1384995"/>
          </a:xfrm>
          <a:prstGeom prst="rect">
            <a:avLst/>
          </a:prstGeom>
          <a:noFill/>
        </p:spPr>
        <p:txBody>
          <a:bodyPr wrap="square" rtlCol="0">
            <a:spAutoFit/>
          </a:bodyPr>
          <a:lstStyle/>
          <a:p>
            <a:pPr marL="457200" indent="-457200">
              <a:buFont typeface="Arial" panose="020B0604020202020204" pitchFamily="34" charset="0"/>
              <a:buChar char="•"/>
            </a:pPr>
            <a:r>
              <a:rPr lang="en-US" sz="2800" dirty="0"/>
              <a:t>Want the CPU to double the important information</a:t>
            </a:r>
          </a:p>
          <a:p>
            <a:pPr marL="457200" indent="-457200">
              <a:buFont typeface="Arial" panose="020B0604020202020204" pitchFamily="34" charset="0"/>
              <a:buChar char="•"/>
            </a:pPr>
            <a:r>
              <a:rPr lang="en-US" sz="2800" dirty="0"/>
              <a:t>We need to tell it where to look</a:t>
            </a:r>
          </a:p>
        </p:txBody>
      </p:sp>
    </p:spTree>
    <p:extLst>
      <p:ext uri="{BB962C8B-B14F-4D97-AF65-F5344CB8AC3E}">
        <p14:creationId xmlns:p14="http://schemas.microsoft.com/office/powerpoint/2010/main" val="39832386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pic>
        <p:nvPicPr>
          <p:cNvPr id="5" name="Picture 4">
            <a:extLst>
              <a:ext uri="{FF2B5EF4-FFF2-40B4-BE49-F238E27FC236}">
                <a16:creationId xmlns:a16="http://schemas.microsoft.com/office/drawing/2014/main" id="{6DE14B38-5992-49C0-23E4-D4C893D63156}"/>
              </a:ext>
            </a:extLst>
          </p:cNvPr>
          <p:cNvPicPr>
            <a:picLocks noChangeAspect="1"/>
          </p:cNvPicPr>
          <p:nvPr/>
        </p:nvPicPr>
        <p:blipFill rotWithShape="1">
          <a:blip r:embed="rId3"/>
          <a:srcRect l="46608" t="-1" r="13501" b="32848"/>
          <a:stretch/>
        </p:blipFill>
        <p:spPr>
          <a:xfrm>
            <a:off x="3871229" y="49871"/>
            <a:ext cx="1469746" cy="1391003"/>
          </a:xfrm>
          <a:prstGeom prst="rect">
            <a:avLst/>
          </a:prstGeom>
        </p:spPr>
      </p:pic>
      <p:pic>
        <p:nvPicPr>
          <p:cNvPr id="3" name="Picture 2">
            <a:extLst>
              <a:ext uri="{FF2B5EF4-FFF2-40B4-BE49-F238E27FC236}">
                <a16:creationId xmlns:a16="http://schemas.microsoft.com/office/drawing/2014/main" id="{F1882F4A-1D49-1F63-AC27-E3CB73023D64}"/>
              </a:ext>
            </a:extLst>
          </p:cNvPr>
          <p:cNvPicPr>
            <a:picLocks noChangeAspect="1"/>
          </p:cNvPicPr>
          <p:nvPr/>
        </p:nvPicPr>
        <p:blipFill rotWithShape="1">
          <a:blip r:embed="rId4"/>
          <a:srcRect l="23540" t="48421" r="59293" b="16253"/>
          <a:stretch/>
        </p:blipFill>
        <p:spPr>
          <a:xfrm>
            <a:off x="7439815" y="1972334"/>
            <a:ext cx="4291403" cy="4857013"/>
          </a:xfrm>
          <a:prstGeom prst="rect">
            <a:avLst/>
          </a:prstGeom>
        </p:spPr>
      </p:pic>
      <p:sp>
        <p:nvSpPr>
          <p:cNvPr id="4" name="Rectangle 3">
            <a:extLst>
              <a:ext uri="{FF2B5EF4-FFF2-40B4-BE49-F238E27FC236}">
                <a16:creationId xmlns:a16="http://schemas.microsoft.com/office/drawing/2014/main" id="{1DEA699C-2B16-E779-433C-7E5FD23629B3}"/>
              </a:ext>
            </a:extLst>
          </p:cNvPr>
          <p:cNvSpPr/>
          <p:nvPr/>
        </p:nvSpPr>
        <p:spPr>
          <a:xfrm>
            <a:off x="7329772" y="4885665"/>
            <a:ext cx="4862228" cy="584775"/>
          </a:xfrm>
          <a:prstGeom prst="rect">
            <a:avLst/>
          </a:prstGeom>
          <a:solidFill>
            <a:schemeClr val="bg1"/>
          </a:solidFill>
          <a:effectLst>
            <a:glow rad="139700">
              <a:schemeClr val="accent3">
                <a:satMod val="175000"/>
                <a:alpha val="83519"/>
              </a:schemeClr>
            </a:glow>
            <a:softEdge rad="317500"/>
          </a:effectLst>
        </p:spPr>
        <p:txBody>
          <a:bodyPr wrap="square" lIns="91440" tIns="45720" rIns="91440" bIns="45720">
            <a:spAutoFit/>
          </a:bodyPr>
          <a:lstStyle/>
          <a:p>
            <a:r>
              <a:rPr lang="en-US" sz="3200" b="1" cap="none" spc="0" dirty="0">
                <a:ln w="0">
                  <a:noFill/>
                </a:ln>
                <a:solidFill>
                  <a:srgbClr val="C00000"/>
                </a:solidFill>
                <a:effectLst>
                  <a:outerShdw blurRad="38100" dist="19050" dir="2700000" algn="tl" rotWithShape="0">
                    <a:schemeClr val="dk1">
                      <a:alpha val="40000"/>
                    </a:schemeClr>
                  </a:outerShdw>
                </a:effectLst>
              </a:rPr>
              <a:t>Zone C, Column 5, Row 40 </a:t>
            </a:r>
          </a:p>
        </p:txBody>
      </p:sp>
      <p:sp>
        <p:nvSpPr>
          <p:cNvPr id="6" name="Dodecagon 5">
            <a:extLst>
              <a:ext uri="{FF2B5EF4-FFF2-40B4-BE49-F238E27FC236}">
                <a16:creationId xmlns:a16="http://schemas.microsoft.com/office/drawing/2014/main" id="{8E970433-A0AF-B03B-24AA-3DA191D1722B}"/>
              </a:ext>
            </a:extLst>
          </p:cNvPr>
          <p:cNvSpPr/>
          <p:nvPr/>
        </p:nvSpPr>
        <p:spPr>
          <a:xfrm>
            <a:off x="8781625" y="4286206"/>
            <a:ext cx="431465" cy="429740"/>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2800" dirty="0">
                <a:solidFill>
                  <a:sysClr val="windowText" lastClr="000000"/>
                </a:solidFill>
              </a:rPr>
              <a:t>3</a:t>
            </a:r>
          </a:p>
        </p:txBody>
      </p:sp>
      <p:sp>
        <p:nvSpPr>
          <p:cNvPr id="7" name="TextBox 6">
            <a:extLst>
              <a:ext uri="{FF2B5EF4-FFF2-40B4-BE49-F238E27FC236}">
                <a16:creationId xmlns:a16="http://schemas.microsoft.com/office/drawing/2014/main" id="{E1D7F484-2F68-DE48-C490-BD318BB0278D}"/>
              </a:ext>
            </a:extLst>
          </p:cNvPr>
          <p:cNvSpPr txBox="1"/>
          <p:nvPr/>
        </p:nvSpPr>
        <p:spPr>
          <a:xfrm>
            <a:off x="3546946" y="2346857"/>
            <a:ext cx="4000123" cy="2062103"/>
          </a:xfrm>
          <a:prstGeom prst="rect">
            <a:avLst/>
          </a:prstGeom>
          <a:solidFill>
            <a:schemeClr val="bg1">
              <a:lumMod val="75000"/>
            </a:schemeClr>
          </a:solidFill>
        </p:spPr>
        <p:txBody>
          <a:bodyPr wrap="square" rtlCol="0">
            <a:spAutoFit/>
          </a:bodyPr>
          <a:lstStyle/>
          <a:p>
            <a:r>
              <a:rPr lang="en-US" sz="3200" dirty="0">
                <a:latin typeface="Consolas" panose="020B0609020204030204" pitchFamily="49" charset="0"/>
                <a:cs typeface="Consolas" panose="020B0609020204030204" pitchFamily="49" charset="0"/>
              </a:rPr>
              <a:t>double “</a:t>
            </a:r>
            <a:r>
              <a:rPr lang="en-US" sz="3200" b="1" dirty="0">
                <a:solidFill>
                  <a:srgbClr val="C00000"/>
                </a:solidFill>
                <a:latin typeface="Consolas" panose="020B0609020204030204" pitchFamily="49" charset="0"/>
                <a:cs typeface="Consolas" panose="020B0609020204030204" pitchFamily="49" charset="0"/>
              </a:rPr>
              <a:t>important information</a:t>
            </a:r>
            <a:r>
              <a:rPr lang="en-US" sz="3200" dirty="0">
                <a:latin typeface="Consolas" panose="020B0609020204030204" pitchFamily="49" charset="0"/>
                <a:cs typeface="Consolas" panose="020B0609020204030204" pitchFamily="49" charset="0"/>
              </a:rPr>
              <a:t>” at “</a:t>
            </a:r>
            <a:r>
              <a:rPr lang="en-US" sz="3200" b="1" dirty="0">
                <a:solidFill>
                  <a:srgbClr val="C00000"/>
                </a:solidFill>
                <a:latin typeface="Consolas" panose="020B0609020204030204" pitchFamily="49" charset="0"/>
                <a:cs typeface="Consolas" panose="020B0609020204030204" pitchFamily="49" charset="0"/>
              </a:rPr>
              <a:t>Zone C, Column 5, Row 40</a:t>
            </a:r>
            <a:r>
              <a:rPr lang="en-US" sz="3200" dirty="0">
                <a:latin typeface="Consolas" panose="020B0609020204030204" pitchFamily="49" charset="0"/>
                <a:cs typeface="Consolas" panose="020B0609020204030204" pitchFamily="49" charset="0"/>
              </a:rPr>
              <a:t>”</a:t>
            </a:r>
          </a:p>
        </p:txBody>
      </p:sp>
      <p:sp>
        <p:nvSpPr>
          <p:cNvPr id="10" name="TextBox 9">
            <a:extLst>
              <a:ext uri="{FF2B5EF4-FFF2-40B4-BE49-F238E27FC236}">
                <a16:creationId xmlns:a16="http://schemas.microsoft.com/office/drawing/2014/main" id="{99D2441D-11CF-5A04-C96C-9AAA749FD442}"/>
              </a:ext>
            </a:extLst>
          </p:cNvPr>
          <p:cNvSpPr txBox="1"/>
          <p:nvPr/>
        </p:nvSpPr>
        <p:spPr>
          <a:xfrm>
            <a:off x="3439692" y="4459612"/>
            <a:ext cx="4000123"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t>Wordy</a:t>
            </a:r>
          </a:p>
          <a:p>
            <a:pPr marL="285750" indent="-285750">
              <a:buFont typeface="Arial" panose="020B0604020202020204" pitchFamily="34" charset="0"/>
              <a:buChar char="•"/>
            </a:pPr>
            <a:r>
              <a:rPr lang="en-US" sz="2800" dirty="0"/>
              <a:t>Refer to the same thing</a:t>
            </a:r>
          </a:p>
          <a:p>
            <a:pPr marL="285750" indent="-285750">
              <a:buFont typeface="Arial" panose="020B0604020202020204" pitchFamily="34" charset="0"/>
              <a:buChar char="•"/>
            </a:pPr>
            <a:r>
              <a:rPr lang="en-US" sz="2800" dirty="0"/>
              <a:t>Let’s use a shorthand</a:t>
            </a:r>
          </a:p>
          <a:p>
            <a:endParaRPr lang="en-US" sz="2800" dirty="0"/>
          </a:p>
        </p:txBody>
      </p:sp>
      <p:sp>
        <p:nvSpPr>
          <p:cNvPr id="11" name="TextBox 10">
            <a:extLst>
              <a:ext uri="{FF2B5EF4-FFF2-40B4-BE49-F238E27FC236}">
                <a16:creationId xmlns:a16="http://schemas.microsoft.com/office/drawing/2014/main" id="{5E07A4D5-504B-4504-203F-F4A73B745A0D}"/>
              </a:ext>
            </a:extLst>
          </p:cNvPr>
          <p:cNvSpPr txBox="1"/>
          <p:nvPr/>
        </p:nvSpPr>
        <p:spPr>
          <a:xfrm>
            <a:off x="5340975" y="161286"/>
            <a:ext cx="6851025" cy="1384995"/>
          </a:xfrm>
          <a:prstGeom prst="rect">
            <a:avLst/>
          </a:prstGeom>
          <a:noFill/>
        </p:spPr>
        <p:txBody>
          <a:bodyPr wrap="square" rtlCol="0">
            <a:spAutoFit/>
          </a:bodyPr>
          <a:lstStyle/>
          <a:p>
            <a:pPr marL="457200" indent="-457200">
              <a:buFont typeface="Arial" panose="020B0604020202020204" pitchFamily="34" charset="0"/>
              <a:buChar char="•"/>
            </a:pPr>
            <a:r>
              <a:rPr lang="en-US" sz="2800" dirty="0"/>
              <a:t>Want the CPU to double the important information</a:t>
            </a:r>
          </a:p>
          <a:p>
            <a:pPr marL="457200" indent="-457200">
              <a:buFont typeface="Arial" panose="020B0604020202020204" pitchFamily="34" charset="0"/>
              <a:buChar char="•"/>
            </a:pPr>
            <a:r>
              <a:rPr lang="en-US" sz="2800" dirty="0"/>
              <a:t>We need to tell it where to look</a:t>
            </a:r>
          </a:p>
        </p:txBody>
      </p:sp>
    </p:spTree>
    <p:extLst>
      <p:ext uri="{BB962C8B-B14F-4D97-AF65-F5344CB8AC3E}">
        <p14:creationId xmlns:p14="http://schemas.microsoft.com/office/powerpoint/2010/main" val="11048835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pic>
        <p:nvPicPr>
          <p:cNvPr id="5" name="Picture 4">
            <a:extLst>
              <a:ext uri="{FF2B5EF4-FFF2-40B4-BE49-F238E27FC236}">
                <a16:creationId xmlns:a16="http://schemas.microsoft.com/office/drawing/2014/main" id="{6DE14B38-5992-49C0-23E4-D4C893D63156}"/>
              </a:ext>
            </a:extLst>
          </p:cNvPr>
          <p:cNvPicPr>
            <a:picLocks noChangeAspect="1"/>
          </p:cNvPicPr>
          <p:nvPr/>
        </p:nvPicPr>
        <p:blipFill rotWithShape="1">
          <a:blip r:embed="rId3"/>
          <a:srcRect l="46608" t="-1" r="13501" b="32848"/>
          <a:stretch/>
        </p:blipFill>
        <p:spPr>
          <a:xfrm>
            <a:off x="3871229" y="49871"/>
            <a:ext cx="1469746" cy="1391003"/>
          </a:xfrm>
          <a:prstGeom prst="rect">
            <a:avLst/>
          </a:prstGeom>
        </p:spPr>
      </p:pic>
      <p:pic>
        <p:nvPicPr>
          <p:cNvPr id="3" name="Picture 2">
            <a:extLst>
              <a:ext uri="{FF2B5EF4-FFF2-40B4-BE49-F238E27FC236}">
                <a16:creationId xmlns:a16="http://schemas.microsoft.com/office/drawing/2014/main" id="{F1882F4A-1D49-1F63-AC27-E3CB73023D64}"/>
              </a:ext>
            </a:extLst>
          </p:cNvPr>
          <p:cNvPicPr>
            <a:picLocks noChangeAspect="1"/>
          </p:cNvPicPr>
          <p:nvPr/>
        </p:nvPicPr>
        <p:blipFill rotWithShape="1">
          <a:blip r:embed="rId4"/>
          <a:srcRect l="23540" t="48421" r="59293" b="16253"/>
          <a:stretch/>
        </p:blipFill>
        <p:spPr>
          <a:xfrm>
            <a:off x="7439815" y="1972334"/>
            <a:ext cx="4291403" cy="4857013"/>
          </a:xfrm>
          <a:prstGeom prst="rect">
            <a:avLst/>
          </a:prstGeom>
        </p:spPr>
      </p:pic>
      <p:sp>
        <p:nvSpPr>
          <p:cNvPr id="4" name="Rectangle 3">
            <a:extLst>
              <a:ext uri="{FF2B5EF4-FFF2-40B4-BE49-F238E27FC236}">
                <a16:creationId xmlns:a16="http://schemas.microsoft.com/office/drawing/2014/main" id="{1DEA699C-2B16-E779-433C-7E5FD23629B3}"/>
              </a:ext>
            </a:extLst>
          </p:cNvPr>
          <p:cNvSpPr/>
          <p:nvPr/>
        </p:nvSpPr>
        <p:spPr>
          <a:xfrm>
            <a:off x="7329772" y="4885665"/>
            <a:ext cx="4862228" cy="584775"/>
          </a:xfrm>
          <a:prstGeom prst="rect">
            <a:avLst/>
          </a:prstGeom>
          <a:solidFill>
            <a:schemeClr val="bg1"/>
          </a:solidFill>
          <a:effectLst>
            <a:glow rad="139700">
              <a:schemeClr val="accent3">
                <a:satMod val="175000"/>
                <a:alpha val="83519"/>
              </a:schemeClr>
            </a:glow>
            <a:softEdge rad="317500"/>
          </a:effectLst>
        </p:spPr>
        <p:txBody>
          <a:bodyPr wrap="square" lIns="91440" tIns="45720" rIns="91440" bIns="45720">
            <a:spAutoFit/>
          </a:bodyPr>
          <a:lstStyle/>
          <a:p>
            <a:r>
              <a:rPr lang="en-US" sz="3200" b="1" cap="none" spc="0" dirty="0">
                <a:ln w="0">
                  <a:noFill/>
                </a:ln>
                <a:solidFill>
                  <a:srgbClr val="C00000"/>
                </a:solidFill>
                <a:effectLst>
                  <a:outerShdw blurRad="38100" dist="19050" dir="2700000" algn="tl" rotWithShape="0">
                    <a:schemeClr val="dk1">
                      <a:alpha val="40000"/>
                    </a:schemeClr>
                  </a:outerShdw>
                </a:effectLst>
              </a:rPr>
              <a:t>Zone C, Column 5, Row 40 </a:t>
            </a:r>
          </a:p>
        </p:txBody>
      </p:sp>
      <p:sp>
        <p:nvSpPr>
          <p:cNvPr id="6" name="Dodecagon 5">
            <a:extLst>
              <a:ext uri="{FF2B5EF4-FFF2-40B4-BE49-F238E27FC236}">
                <a16:creationId xmlns:a16="http://schemas.microsoft.com/office/drawing/2014/main" id="{8E970433-A0AF-B03B-24AA-3DA191D1722B}"/>
              </a:ext>
            </a:extLst>
          </p:cNvPr>
          <p:cNvSpPr/>
          <p:nvPr/>
        </p:nvSpPr>
        <p:spPr>
          <a:xfrm>
            <a:off x="8781625" y="4286206"/>
            <a:ext cx="431465" cy="429740"/>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2800" dirty="0">
                <a:solidFill>
                  <a:sysClr val="windowText" lastClr="000000"/>
                </a:solidFill>
              </a:rPr>
              <a:t>3</a:t>
            </a:r>
          </a:p>
        </p:txBody>
      </p:sp>
      <p:sp>
        <p:nvSpPr>
          <p:cNvPr id="7" name="TextBox 6">
            <a:extLst>
              <a:ext uri="{FF2B5EF4-FFF2-40B4-BE49-F238E27FC236}">
                <a16:creationId xmlns:a16="http://schemas.microsoft.com/office/drawing/2014/main" id="{59BBB4FE-AD6D-3C4A-8086-26BF89A96581}"/>
              </a:ext>
            </a:extLst>
          </p:cNvPr>
          <p:cNvSpPr txBox="1"/>
          <p:nvPr/>
        </p:nvSpPr>
        <p:spPr>
          <a:xfrm>
            <a:off x="5340975" y="161286"/>
            <a:ext cx="6851025" cy="1384995"/>
          </a:xfrm>
          <a:prstGeom prst="rect">
            <a:avLst/>
          </a:prstGeom>
          <a:noFill/>
        </p:spPr>
        <p:txBody>
          <a:bodyPr wrap="square" rtlCol="0">
            <a:spAutoFit/>
          </a:bodyPr>
          <a:lstStyle/>
          <a:p>
            <a:pPr marL="457200" indent="-457200">
              <a:buFont typeface="Arial" panose="020B0604020202020204" pitchFamily="34" charset="0"/>
              <a:buChar char="•"/>
            </a:pPr>
            <a:r>
              <a:rPr lang="en-US" sz="2800" dirty="0"/>
              <a:t>Want the CPU to double the important information</a:t>
            </a:r>
          </a:p>
          <a:p>
            <a:pPr marL="457200" indent="-457200">
              <a:buFont typeface="Arial" panose="020B0604020202020204" pitchFamily="34" charset="0"/>
              <a:buChar char="•"/>
            </a:pPr>
            <a:r>
              <a:rPr lang="en-US" sz="2800" dirty="0"/>
              <a:t>We need to tell it where to look</a:t>
            </a:r>
          </a:p>
        </p:txBody>
      </p:sp>
      <p:sp>
        <p:nvSpPr>
          <p:cNvPr id="10" name="TextBox 9">
            <a:extLst>
              <a:ext uri="{FF2B5EF4-FFF2-40B4-BE49-F238E27FC236}">
                <a16:creationId xmlns:a16="http://schemas.microsoft.com/office/drawing/2014/main" id="{B580CBCB-DC5C-7259-62D5-30D08A12DC3A}"/>
              </a:ext>
            </a:extLst>
          </p:cNvPr>
          <p:cNvSpPr txBox="1"/>
          <p:nvPr/>
        </p:nvSpPr>
        <p:spPr>
          <a:xfrm>
            <a:off x="3439692" y="4459612"/>
            <a:ext cx="4000123"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t>Wordy</a:t>
            </a:r>
          </a:p>
          <a:p>
            <a:pPr marL="285750" indent="-285750">
              <a:buFont typeface="Arial" panose="020B0604020202020204" pitchFamily="34" charset="0"/>
              <a:buChar char="•"/>
            </a:pPr>
            <a:r>
              <a:rPr lang="en-US" sz="2800" dirty="0"/>
              <a:t>Refer to the same thing</a:t>
            </a:r>
          </a:p>
          <a:p>
            <a:pPr marL="285750" indent="-285750">
              <a:buFont typeface="Arial" panose="020B0604020202020204" pitchFamily="34" charset="0"/>
              <a:buChar char="•"/>
            </a:pPr>
            <a:r>
              <a:rPr lang="en-US" sz="2800" dirty="0"/>
              <a:t>Let’s use a shorthand</a:t>
            </a:r>
          </a:p>
          <a:p>
            <a:endParaRPr lang="en-US" sz="2800" dirty="0"/>
          </a:p>
        </p:txBody>
      </p:sp>
      <p:sp>
        <p:nvSpPr>
          <p:cNvPr id="11" name="TextBox 10">
            <a:extLst>
              <a:ext uri="{FF2B5EF4-FFF2-40B4-BE49-F238E27FC236}">
                <a16:creationId xmlns:a16="http://schemas.microsoft.com/office/drawing/2014/main" id="{8ECF82F7-0551-43FE-7A23-89C8232443CF}"/>
              </a:ext>
            </a:extLst>
          </p:cNvPr>
          <p:cNvSpPr txBox="1"/>
          <p:nvPr/>
        </p:nvSpPr>
        <p:spPr>
          <a:xfrm>
            <a:off x="3546946" y="1638024"/>
            <a:ext cx="4000123" cy="2062103"/>
          </a:xfrm>
          <a:prstGeom prst="rect">
            <a:avLst/>
          </a:prstGeom>
          <a:solidFill>
            <a:schemeClr val="bg1">
              <a:lumMod val="75000"/>
              <a:alpha val="50000"/>
            </a:schemeClr>
          </a:solidFill>
        </p:spPr>
        <p:txBody>
          <a:bodyPr wrap="square" rtlCol="0">
            <a:spAutoFit/>
          </a:bodyPr>
          <a:lstStyle/>
          <a:p>
            <a:r>
              <a:rPr lang="en-US" sz="3200" dirty="0">
                <a:solidFill>
                  <a:schemeClr val="tx1">
                    <a:alpha val="50000"/>
                  </a:schemeClr>
                </a:solidFill>
                <a:latin typeface="Consolas" panose="020B0609020204030204" pitchFamily="49" charset="0"/>
                <a:cs typeface="Consolas" panose="020B0609020204030204" pitchFamily="49" charset="0"/>
              </a:rPr>
              <a:t>double “</a:t>
            </a:r>
            <a:r>
              <a:rPr lang="en-US" sz="3200" b="1" dirty="0">
                <a:solidFill>
                  <a:srgbClr val="C00000">
                    <a:alpha val="50000"/>
                  </a:srgbClr>
                </a:solidFill>
                <a:latin typeface="Consolas" panose="020B0609020204030204" pitchFamily="49" charset="0"/>
                <a:cs typeface="Consolas" panose="020B0609020204030204" pitchFamily="49" charset="0"/>
              </a:rPr>
              <a:t>important information</a:t>
            </a:r>
            <a:r>
              <a:rPr lang="en-US" sz="3200" dirty="0">
                <a:solidFill>
                  <a:schemeClr val="tx1">
                    <a:alpha val="50000"/>
                  </a:schemeClr>
                </a:solidFill>
                <a:latin typeface="Consolas" panose="020B0609020204030204" pitchFamily="49" charset="0"/>
                <a:cs typeface="Consolas" panose="020B0609020204030204" pitchFamily="49" charset="0"/>
              </a:rPr>
              <a:t>” at “</a:t>
            </a:r>
            <a:r>
              <a:rPr lang="en-US" sz="3200" b="1" dirty="0">
                <a:solidFill>
                  <a:srgbClr val="C00000">
                    <a:alpha val="50000"/>
                  </a:srgbClr>
                </a:solidFill>
                <a:latin typeface="Consolas" panose="020B0609020204030204" pitchFamily="49" charset="0"/>
                <a:cs typeface="Consolas" panose="020B0609020204030204" pitchFamily="49" charset="0"/>
              </a:rPr>
              <a:t>Zone C, Column 5, Row 40</a:t>
            </a:r>
            <a:r>
              <a:rPr lang="en-US" sz="3200" dirty="0">
                <a:solidFill>
                  <a:schemeClr val="tx1">
                    <a:alpha val="50000"/>
                  </a:schemeClr>
                </a:solidFill>
                <a:latin typeface="Consolas" panose="020B0609020204030204" pitchFamily="49" charset="0"/>
                <a:cs typeface="Consolas" panose="020B0609020204030204" pitchFamily="49" charset="0"/>
              </a:rPr>
              <a:t>”</a:t>
            </a:r>
          </a:p>
        </p:txBody>
      </p:sp>
      <p:sp>
        <p:nvSpPr>
          <p:cNvPr id="12" name="TextBox 11">
            <a:extLst>
              <a:ext uri="{FF2B5EF4-FFF2-40B4-BE49-F238E27FC236}">
                <a16:creationId xmlns:a16="http://schemas.microsoft.com/office/drawing/2014/main" id="{4AE35374-9176-67DB-2437-D2584B7F7B11}"/>
              </a:ext>
            </a:extLst>
          </p:cNvPr>
          <p:cNvSpPr txBox="1"/>
          <p:nvPr/>
        </p:nvSpPr>
        <p:spPr>
          <a:xfrm>
            <a:off x="3546946" y="3874837"/>
            <a:ext cx="4000123" cy="584775"/>
          </a:xfrm>
          <a:prstGeom prst="rect">
            <a:avLst/>
          </a:prstGeom>
          <a:solidFill>
            <a:schemeClr val="bg1">
              <a:lumMod val="75000"/>
            </a:schemeClr>
          </a:solidFill>
        </p:spPr>
        <p:txBody>
          <a:bodyPr wrap="square" rtlCol="0">
            <a:spAutoFit/>
          </a:bodyPr>
          <a:lstStyle/>
          <a:p>
            <a:r>
              <a:rPr lang="en-US" sz="3200" dirty="0">
                <a:latin typeface="Consolas" panose="020B0609020204030204" pitchFamily="49" charset="0"/>
                <a:cs typeface="Consolas" panose="020B0609020204030204" pitchFamily="49" charset="0"/>
              </a:rPr>
              <a:t>double </a:t>
            </a:r>
            <a:r>
              <a:rPr lang="en-US" sz="3200" dirty="0">
                <a:solidFill>
                  <a:srgbClr val="C00000"/>
                </a:solidFill>
                <a:latin typeface="Consolas" panose="020B0609020204030204" pitchFamily="49" charset="0"/>
                <a:cs typeface="Consolas" panose="020B0609020204030204" pitchFamily="49" charset="0"/>
              </a:rPr>
              <a:t>x</a:t>
            </a:r>
          </a:p>
        </p:txBody>
      </p:sp>
    </p:spTree>
    <p:extLst>
      <p:ext uri="{BB962C8B-B14F-4D97-AF65-F5344CB8AC3E}">
        <p14:creationId xmlns:p14="http://schemas.microsoft.com/office/powerpoint/2010/main" val="1599720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57D35-DB41-3845-8AF0-FEA3D8235FF8}"/>
              </a:ext>
            </a:extLst>
          </p:cNvPr>
          <p:cNvSpPr>
            <a:spLocks noGrp="1"/>
          </p:cNvSpPr>
          <p:nvPr>
            <p:ph type="title"/>
          </p:nvPr>
        </p:nvSpPr>
        <p:spPr/>
        <p:txBody>
          <a:bodyPr/>
          <a:lstStyle/>
          <a:p>
            <a:r>
              <a:rPr lang="en-US" dirty="0"/>
              <a:t>Recap: the good news</a:t>
            </a:r>
          </a:p>
        </p:txBody>
      </p:sp>
      <p:sp>
        <p:nvSpPr>
          <p:cNvPr id="8" name="Content Placeholder 7">
            <a:extLst>
              <a:ext uri="{FF2B5EF4-FFF2-40B4-BE49-F238E27FC236}">
                <a16:creationId xmlns:a16="http://schemas.microsoft.com/office/drawing/2014/main" id="{4BDA7048-EDE1-3444-81BF-F113292AD78E}"/>
              </a:ext>
            </a:extLst>
          </p:cNvPr>
          <p:cNvSpPr>
            <a:spLocks noGrp="1"/>
          </p:cNvSpPr>
          <p:nvPr>
            <p:ph idx="1"/>
          </p:nvPr>
        </p:nvSpPr>
        <p:spPr/>
        <p:txBody>
          <a:bodyPr>
            <a:normAutofit/>
          </a:bodyPr>
          <a:lstStyle/>
          <a:p>
            <a:r>
              <a:rPr lang="en-US" sz="2800" dirty="0">
                <a:latin typeface="Arial" panose="020B0604020202020204" pitchFamily="34" charset="0"/>
                <a:cs typeface="Arial" panose="020B0604020202020204" pitchFamily="34" charset="0"/>
              </a:rPr>
              <a:t>“High level” programming languages like Python mean we don’t have to write in “low level” binary</a:t>
            </a: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Instead, we write statements like:</a:t>
            </a:r>
          </a:p>
          <a:p>
            <a:pPr marL="0" indent="0" algn="ctr">
              <a:buNone/>
            </a:pPr>
            <a:endParaRPr lang="en-US" sz="4400" dirty="0">
              <a:latin typeface="Courier" pitchFamily="2" charset="0"/>
            </a:endParaRPr>
          </a:p>
          <a:p>
            <a:pPr marL="0" indent="0" algn="ctr">
              <a:buNone/>
            </a:pPr>
            <a:r>
              <a:rPr lang="en-US" sz="4400" dirty="0">
                <a:latin typeface="Courier" pitchFamily="2" charset="0"/>
              </a:rPr>
              <a:t>print(“hello”)</a:t>
            </a:r>
          </a:p>
        </p:txBody>
      </p:sp>
    </p:spTree>
    <p:extLst>
      <p:ext uri="{BB962C8B-B14F-4D97-AF65-F5344CB8AC3E}">
        <p14:creationId xmlns:p14="http://schemas.microsoft.com/office/powerpoint/2010/main" val="30215765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Storage</a:t>
            </a:r>
            <a:endParaRPr lang="en-US" dirty="0">
              <a:latin typeface="Courier" pitchFamily="2" charset="0"/>
            </a:endParaRPr>
          </a:p>
        </p:txBody>
      </p:sp>
      <p:pic>
        <p:nvPicPr>
          <p:cNvPr id="5" name="Picture 4">
            <a:extLst>
              <a:ext uri="{FF2B5EF4-FFF2-40B4-BE49-F238E27FC236}">
                <a16:creationId xmlns:a16="http://schemas.microsoft.com/office/drawing/2014/main" id="{6DE14B38-5992-49C0-23E4-D4C893D63156}"/>
              </a:ext>
            </a:extLst>
          </p:cNvPr>
          <p:cNvPicPr>
            <a:picLocks noChangeAspect="1"/>
          </p:cNvPicPr>
          <p:nvPr/>
        </p:nvPicPr>
        <p:blipFill rotWithShape="1">
          <a:blip r:embed="rId3"/>
          <a:srcRect l="46608" t="-1" r="13501" b="32848"/>
          <a:stretch/>
        </p:blipFill>
        <p:spPr>
          <a:xfrm>
            <a:off x="3871229" y="49871"/>
            <a:ext cx="1469746" cy="1391003"/>
          </a:xfrm>
          <a:prstGeom prst="rect">
            <a:avLst/>
          </a:prstGeom>
        </p:spPr>
      </p:pic>
      <p:pic>
        <p:nvPicPr>
          <p:cNvPr id="3" name="Picture 2">
            <a:extLst>
              <a:ext uri="{FF2B5EF4-FFF2-40B4-BE49-F238E27FC236}">
                <a16:creationId xmlns:a16="http://schemas.microsoft.com/office/drawing/2014/main" id="{F1882F4A-1D49-1F63-AC27-E3CB73023D64}"/>
              </a:ext>
            </a:extLst>
          </p:cNvPr>
          <p:cNvPicPr>
            <a:picLocks noChangeAspect="1"/>
          </p:cNvPicPr>
          <p:nvPr/>
        </p:nvPicPr>
        <p:blipFill rotWithShape="1">
          <a:blip r:embed="rId4"/>
          <a:srcRect l="23540" t="48421" r="59293" b="16253"/>
          <a:stretch/>
        </p:blipFill>
        <p:spPr>
          <a:xfrm>
            <a:off x="7439815" y="1972334"/>
            <a:ext cx="4291403" cy="4857013"/>
          </a:xfrm>
          <a:prstGeom prst="rect">
            <a:avLst/>
          </a:prstGeom>
        </p:spPr>
      </p:pic>
      <p:sp>
        <p:nvSpPr>
          <p:cNvPr id="4" name="Rectangle 3">
            <a:extLst>
              <a:ext uri="{FF2B5EF4-FFF2-40B4-BE49-F238E27FC236}">
                <a16:creationId xmlns:a16="http://schemas.microsoft.com/office/drawing/2014/main" id="{1DEA699C-2B16-E779-433C-7E5FD23629B3}"/>
              </a:ext>
            </a:extLst>
          </p:cNvPr>
          <p:cNvSpPr/>
          <p:nvPr/>
        </p:nvSpPr>
        <p:spPr>
          <a:xfrm>
            <a:off x="7329772" y="4885665"/>
            <a:ext cx="4862228" cy="584775"/>
          </a:xfrm>
          <a:prstGeom prst="rect">
            <a:avLst/>
          </a:prstGeom>
          <a:solidFill>
            <a:schemeClr val="bg1"/>
          </a:solidFill>
          <a:effectLst>
            <a:glow rad="139700">
              <a:schemeClr val="accent3">
                <a:satMod val="175000"/>
                <a:alpha val="83519"/>
              </a:schemeClr>
            </a:glow>
            <a:softEdge rad="317500"/>
          </a:effectLst>
        </p:spPr>
        <p:txBody>
          <a:bodyPr wrap="square" lIns="91440" tIns="45720" rIns="91440" bIns="45720">
            <a:spAutoFit/>
          </a:bodyPr>
          <a:lstStyle/>
          <a:p>
            <a:r>
              <a:rPr lang="en-US" sz="3200" b="1" cap="none" spc="0" dirty="0">
                <a:ln w="0">
                  <a:noFill/>
                </a:ln>
                <a:solidFill>
                  <a:srgbClr val="C00000"/>
                </a:solidFill>
                <a:effectLst>
                  <a:outerShdw blurRad="38100" dist="19050" dir="2700000" algn="tl" rotWithShape="0">
                    <a:schemeClr val="dk1">
                      <a:alpha val="40000"/>
                    </a:schemeClr>
                  </a:outerShdw>
                </a:effectLst>
              </a:rPr>
              <a:t>Zone C, Column 5, Row 40 </a:t>
            </a:r>
          </a:p>
        </p:txBody>
      </p:sp>
      <p:sp>
        <p:nvSpPr>
          <p:cNvPr id="6" name="Dodecagon 5">
            <a:extLst>
              <a:ext uri="{FF2B5EF4-FFF2-40B4-BE49-F238E27FC236}">
                <a16:creationId xmlns:a16="http://schemas.microsoft.com/office/drawing/2014/main" id="{8E970433-A0AF-B03B-24AA-3DA191D1722B}"/>
              </a:ext>
            </a:extLst>
          </p:cNvPr>
          <p:cNvSpPr/>
          <p:nvPr/>
        </p:nvSpPr>
        <p:spPr>
          <a:xfrm>
            <a:off x="8781625" y="4286206"/>
            <a:ext cx="431465" cy="429740"/>
          </a:xfrm>
          <a:prstGeom prst="dodecagon">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US" sz="2800" dirty="0">
                <a:solidFill>
                  <a:sysClr val="windowText" lastClr="000000"/>
                </a:solidFill>
              </a:rPr>
              <a:t>3</a:t>
            </a:r>
          </a:p>
        </p:txBody>
      </p:sp>
      <p:sp>
        <p:nvSpPr>
          <p:cNvPr id="7" name="TextBox 6">
            <a:extLst>
              <a:ext uri="{FF2B5EF4-FFF2-40B4-BE49-F238E27FC236}">
                <a16:creationId xmlns:a16="http://schemas.microsoft.com/office/drawing/2014/main" id="{59BBB4FE-AD6D-3C4A-8086-26BF89A96581}"/>
              </a:ext>
            </a:extLst>
          </p:cNvPr>
          <p:cNvSpPr txBox="1"/>
          <p:nvPr/>
        </p:nvSpPr>
        <p:spPr>
          <a:xfrm>
            <a:off x="5340975" y="161286"/>
            <a:ext cx="6851025" cy="1384995"/>
          </a:xfrm>
          <a:prstGeom prst="rect">
            <a:avLst/>
          </a:prstGeom>
          <a:noFill/>
        </p:spPr>
        <p:txBody>
          <a:bodyPr wrap="square" rtlCol="0">
            <a:spAutoFit/>
          </a:bodyPr>
          <a:lstStyle/>
          <a:p>
            <a:pPr marL="457200" indent="-457200">
              <a:buFont typeface="Arial" panose="020B0604020202020204" pitchFamily="34" charset="0"/>
              <a:buChar char="•"/>
            </a:pPr>
            <a:r>
              <a:rPr lang="en-US" sz="2800" dirty="0"/>
              <a:t>Want the CPU to double the important information</a:t>
            </a:r>
          </a:p>
          <a:p>
            <a:pPr marL="457200" indent="-457200">
              <a:buFont typeface="Arial" panose="020B0604020202020204" pitchFamily="34" charset="0"/>
              <a:buChar char="•"/>
            </a:pPr>
            <a:r>
              <a:rPr lang="en-US" sz="2800" dirty="0"/>
              <a:t>We need to tell it where to look</a:t>
            </a:r>
          </a:p>
        </p:txBody>
      </p:sp>
      <p:sp>
        <p:nvSpPr>
          <p:cNvPr id="10" name="TextBox 9">
            <a:extLst>
              <a:ext uri="{FF2B5EF4-FFF2-40B4-BE49-F238E27FC236}">
                <a16:creationId xmlns:a16="http://schemas.microsoft.com/office/drawing/2014/main" id="{B580CBCB-DC5C-7259-62D5-30D08A12DC3A}"/>
              </a:ext>
            </a:extLst>
          </p:cNvPr>
          <p:cNvSpPr txBox="1"/>
          <p:nvPr/>
        </p:nvSpPr>
        <p:spPr>
          <a:xfrm>
            <a:off x="3439692" y="4459612"/>
            <a:ext cx="4000123"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t>Wordy</a:t>
            </a:r>
          </a:p>
          <a:p>
            <a:pPr marL="285750" indent="-285750">
              <a:buFont typeface="Arial" panose="020B0604020202020204" pitchFamily="34" charset="0"/>
              <a:buChar char="•"/>
            </a:pPr>
            <a:r>
              <a:rPr lang="en-US" sz="2800" dirty="0"/>
              <a:t>Refer to the same thing</a:t>
            </a:r>
          </a:p>
          <a:p>
            <a:pPr marL="285750" indent="-285750">
              <a:buFont typeface="Arial" panose="020B0604020202020204" pitchFamily="34" charset="0"/>
              <a:buChar char="•"/>
            </a:pPr>
            <a:r>
              <a:rPr lang="en-US" sz="2800" dirty="0"/>
              <a:t>Let’s use a shorthand</a:t>
            </a:r>
          </a:p>
          <a:p>
            <a:endParaRPr lang="en-US" sz="2800" dirty="0"/>
          </a:p>
        </p:txBody>
      </p:sp>
      <p:sp>
        <p:nvSpPr>
          <p:cNvPr id="11" name="TextBox 10">
            <a:extLst>
              <a:ext uri="{FF2B5EF4-FFF2-40B4-BE49-F238E27FC236}">
                <a16:creationId xmlns:a16="http://schemas.microsoft.com/office/drawing/2014/main" id="{8ECF82F7-0551-43FE-7A23-89C8232443CF}"/>
              </a:ext>
            </a:extLst>
          </p:cNvPr>
          <p:cNvSpPr txBox="1"/>
          <p:nvPr/>
        </p:nvSpPr>
        <p:spPr>
          <a:xfrm>
            <a:off x="3546946" y="1638024"/>
            <a:ext cx="4000123" cy="2062103"/>
          </a:xfrm>
          <a:prstGeom prst="rect">
            <a:avLst/>
          </a:prstGeom>
          <a:solidFill>
            <a:schemeClr val="bg1">
              <a:lumMod val="75000"/>
              <a:alpha val="50000"/>
            </a:schemeClr>
          </a:solidFill>
        </p:spPr>
        <p:txBody>
          <a:bodyPr wrap="square" rtlCol="0">
            <a:spAutoFit/>
          </a:bodyPr>
          <a:lstStyle/>
          <a:p>
            <a:r>
              <a:rPr lang="en-US" sz="3200" dirty="0">
                <a:solidFill>
                  <a:schemeClr val="tx1">
                    <a:alpha val="50000"/>
                  </a:schemeClr>
                </a:solidFill>
                <a:latin typeface="Consolas" panose="020B0609020204030204" pitchFamily="49" charset="0"/>
                <a:cs typeface="Consolas" panose="020B0609020204030204" pitchFamily="49" charset="0"/>
              </a:rPr>
              <a:t>double “</a:t>
            </a:r>
            <a:r>
              <a:rPr lang="en-US" sz="3200" b="1" dirty="0">
                <a:solidFill>
                  <a:srgbClr val="C00000">
                    <a:alpha val="50000"/>
                  </a:srgbClr>
                </a:solidFill>
                <a:latin typeface="Consolas" panose="020B0609020204030204" pitchFamily="49" charset="0"/>
                <a:cs typeface="Consolas" panose="020B0609020204030204" pitchFamily="49" charset="0"/>
              </a:rPr>
              <a:t>important information</a:t>
            </a:r>
            <a:r>
              <a:rPr lang="en-US" sz="3200" dirty="0">
                <a:solidFill>
                  <a:schemeClr val="tx1">
                    <a:alpha val="50000"/>
                  </a:schemeClr>
                </a:solidFill>
                <a:latin typeface="Consolas" panose="020B0609020204030204" pitchFamily="49" charset="0"/>
                <a:cs typeface="Consolas" panose="020B0609020204030204" pitchFamily="49" charset="0"/>
              </a:rPr>
              <a:t>” at “</a:t>
            </a:r>
            <a:r>
              <a:rPr lang="en-US" sz="3200" b="1" dirty="0">
                <a:solidFill>
                  <a:srgbClr val="C00000">
                    <a:alpha val="50000"/>
                  </a:srgbClr>
                </a:solidFill>
                <a:latin typeface="Consolas" panose="020B0609020204030204" pitchFamily="49" charset="0"/>
                <a:cs typeface="Consolas" panose="020B0609020204030204" pitchFamily="49" charset="0"/>
              </a:rPr>
              <a:t>Zone C, Column 5, Row 40</a:t>
            </a:r>
            <a:r>
              <a:rPr lang="en-US" sz="3200" dirty="0">
                <a:solidFill>
                  <a:schemeClr val="tx1">
                    <a:alpha val="50000"/>
                  </a:schemeClr>
                </a:solidFill>
                <a:latin typeface="Consolas" panose="020B0609020204030204" pitchFamily="49" charset="0"/>
                <a:cs typeface="Consolas" panose="020B0609020204030204" pitchFamily="49" charset="0"/>
              </a:rPr>
              <a:t>”</a:t>
            </a:r>
          </a:p>
        </p:txBody>
      </p:sp>
      <p:sp>
        <p:nvSpPr>
          <p:cNvPr id="12" name="TextBox 11">
            <a:extLst>
              <a:ext uri="{FF2B5EF4-FFF2-40B4-BE49-F238E27FC236}">
                <a16:creationId xmlns:a16="http://schemas.microsoft.com/office/drawing/2014/main" id="{4AE35374-9176-67DB-2437-D2584B7F7B11}"/>
              </a:ext>
            </a:extLst>
          </p:cNvPr>
          <p:cNvSpPr txBox="1"/>
          <p:nvPr/>
        </p:nvSpPr>
        <p:spPr>
          <a:xfrm>
            <a:off x="3546946" y="3874837"/>
            <a:ext cx="4000123" cy="584775"/>
          </a:xfrm>
          <a:prstGeom prst="rect">
            <a:avLst/>
          </a:prstGeom>
          <a:solidFill>
            <a:schemeClr val="bg1">
              <a:lumMod val="75000"/>
            </a:schemeClr>
          </a:solidFill>
        </p:spPr>
        <p:txBody>
          <a:bodyPr wrap="square" rtlCol="0">
            <a:spAutoFit/>
          </a:bodyPr>
          <a:lstStyle/>
          <a:p>
            <a:r>
              <a:rPr lang="en-US" sz="3200" dirty="0">
                <a:latin typeface="Consolas" panose="020B0609020204030204" pitchFamily="49" charset="0"/>
                <a:cs typeface="Consolas" panose="020B0609020204030204" pitchFamily="49" charset="0"/>
              </a:rPr>
              <a:t>double </a:t>
            </a:r>
            <a:r>
              <a:rPr lang="en-US" sz="3200" dirty="0">
                <a:solidFill>
                  <a:srgbClr val="C00000"/>
                </a:solidFill>
                <a:latin typeface="Consolas" panose="020B0609020204030204" pitchFamily="49" charset="0"/>
                <a:cs typeface="Consolas" panose="020B0609020204030204" pitchFamily="49" charset="0"/>
              </a:rPr>
              <a:t>x</a:t>
            </a:r>
          </a:p>
        </p:txBody>
      </p:sp>
      <p:sp>
        <p:nvSpPr>
          <p:cNvPr id="8" name="TextBox 7">
            <a:extLst>
              <a:ext uri="{FF2B5EF4-FFF2-40B4-BE49-F238E27FC236}">
                <a16:creationId xmlns:a16="http://schemas.microsoft.com/office/drawing/2014/main" id="{0BD63308-3F67-979D-7C3B-60DF76E17F78}"/>
              </a:ext>
            </a:extLst>
          </p:cNvPr>
          <p:cNvSpPr txBox="1"/>
          <p:nvPr/>
        </p:nvSpPr>
        <p:spPr>
          <a:xfrm>
            <a:off x="5354830" y="5395263"/>
            <a:ext cx="1704109" cy="461665"/>
          </a:xfrm>
          <a:prstGeom prst="rect">
            <a:avLst/>
          </a:prstGeom>
          <a:solidFill>
            <a:srgbClr val="FF9300"/>
          </a:solidFill>
        </p:spPr>
        <p:txBody>
          <a:bodyPr wrap="square" rtlCol="0">
            <a:spAutoFit/>
          </a:bodyPr>
          <a:lstStyle/>
          <a:p>
            <a:pPr algn="ctr"/>
            <a:r>
              <a:rPr lang="en-US" sz="2400" b="1" dirty="0"/>
              <a:t>variable</a:t>
            </a:r>
          </a:p>
        </p:txBody>
      </p:sp>
    </p:spTree>
    <p:extLst>
      <p:ext uri="{BB962C8B-B14F-4D97-AF65-F5344CB8AC3E}">
        <p14:creationId xmlns:p14="http://schemas.microsoft.com/office/powerpoint/2010/main" val="18601727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76C88-8B1B-6B4C-985B-6A392C9D2E94}"/>
              </a:ext>
            </a:extLst>
          </p:cNvPr>
          <p:cNvSpPr>
            <a:spLocks noGrp="1"/>
          </p:cNvSpPr>
          <p:nvPr>
            <p:ph type="title"/>
          </p:nvPr>
        </p:nvSpPr>
        <p:spPr/>
        <p:txBody>
          <a:bodyPr/>
          <a:lstStyle/>
          <a:p>
            <a:r>
              <a:rPr lang="en-US" dirty="0"/>
              <a:t>Core concept: </a:t>
            </a:r>
            <a:r>
              <a:rPr lang="en-US" dirty="0">
                <a:latin typeface="Courier" pitchFamily="2" charset="0"/>
              </a:rPr>
              <a:t>variables</a:t>
            </a:r>
          </a:p>
        </p:txBody>
      </p:sp>
      <p:sp>
        <p:nvSpPr>
          <p:cNvPr id="3" name="Content Placeholder 2">
            <a:extLst>
              <a:ext uri="{FF2B5EF4-FFF2-40B4-BE49-F238E27FC236}">
                <a16:creationId xmlns:a16="http://schemas.microsoft.com/office/drawing/2014/main" id="{D4C1B6D1-244E-734C-9FE2-5206E0CD564D}"/>
              </a:ext>
            </a:extLst>
          </p:cNvPr>
          <p:cNvSpPr>
            <a:spLocks noGrp="1"/>
          </p:cNvSpPr>
          <p:nvPr>
            <p:ph idx="1"/>
          </p:nvPr>
        </p:nvSpPr>
        <p:spPr>
          <a:ln w="57150">
            <a:noFill/>
          </a:ln>
        </p:spPr>
        <p:txBody>
          <a:bodyPr anchor="t"/>
          <a:lstStyle/>
          <a:p>
            <a:r>
              <a:rPr lang="en-US" sz="3200" dirty="0"/>
              <a:t>In CS, a </a:t>
            </a:r>
            <a:r>
              <a:rPr lang="en-US" sz="3200" b="1" dirty="0">
                <a:effectLst>
                  <a:glow rad="101600">
                    <a:srgbClr val="FFC000">
                      <a:alpha val="60000"/>
                    </a:srgbClr>
                  </a:glow>
                </a:effectLst>
                <a:latin typeface="Courier" pitchFamily="2" charset="0"/>
              </a:rPr>
              <a:t>variable</a:t>
            </a:r>
            <a:r>
              <a:rPr lang="en-US" sz="3200" dirty="0"/>
              <a:t> is a place to store a piece of data</a:t>
            </a:r>
          </a:p>
          <a:p>
            <a:r>
              <a:rPr lang="en-US" sz="3200" dirty="0"/>
              <a:t>In Python, variables are:</a:t>
            </a:r>
          </a:p>
          <a:p>
            <a:pPr lvl="1"/>
            <a:r>
              <a:rPr lang="en-US" sz="2800" b="1" dirty="0"/>
              <a:t>declared</a:t>
            </a:r>
            <a:r>
              <a:rPr lang="en-US" sz="2800" dirty="0"/>
              <a:t> by giving them a name</a:t>
            </a:r>
          </a:p>
          <a:p>
            <a:pPr lvl="1"/>
            <a:r>
              <a:rPr lang="en-US" sz="2800" b="1" dirty="0"/>
              <a:t>assigned</a:t>
            </a:r>
            <a:r>
              <a:rPr lang="en-US" sz="2800" dirty="0"/>
              <a:t> using the equals sign</a:t>
            </a:r>
            <a:endParaRPr lang="en-US" sz="2800" b="1" dirty="0"/>
          </a:p>
          <a:p>
            <a:r>
              <a:rPr lang="en-US" sz="3200" dirty="0"/>
              <a:t>Example:</a:t>
            </a:r>
          </a:p>
          <a:p>
            <a:pPr marL="0" indent="0" algn="ctr">
              <a:buNone/>
            </a:pPr>
            <a:r>
              <a:rPr lang="en-US" sz="4400" dirty="0">
                <a:latin typeface="Courier" pitchFamily="2" charset="0"/>
              </a:rPr>
              <a:t>x = 3</a:t>
            </a:r>
          </a:p>
        </p:txBody>
      </p:sp>
      <p:grpSp>
        <p:nvGrpSpPr>
          <p:cNvPr id="4" name="Group 3">
            <a:extLst>
              <a:ext uri="{FF2B5EF4-FFF2-40B4-BE49-F238E27FC236}">
                <a16:creationId xmlns:a16="http://schemas.microsoft.com/office/drawing/2014/main" id="{72BFFAB6-D5A1-F34F-AB95-8374F7CDEED1}"/>
              </a:ext>
            </a:extLst>
          </p:cNvPr>
          <p:cNvGrpSpPr/>
          <p:nvPr/>
        </p:nvGrpSpPr>
        <p:grpSpPr>
          <a:xfrm>
            <a:off x="4379889" y="3864688"/>
            <a:ext cx="2438693" cy="1290311"/>
            <a:chOff x="2132837" y="3008880"/>
            <a:chExt cx="2438693" cy="1290311"/>
          </a:xfrm>
        </p:grpSpPr>
        <p:sp>
          <p:nvSpPr>
            <p:cNvPr id="5" name="TextBox 4">
              <a:extLst>
                <a:ext uri="{FF2B5EF4-FFF2-40B4-BE49-F238E27FC236}">
                  <a16:creationId xmlns:a16="http://schemas.microsoft.com/office/drawing/2014/main" id="{415DAE3E-7203-E443-A329-CD820AE671B7}"/>
                </a:ext>
              </a:extLst>
            </p:cNvPr>
            <p:cNvSpPr txBox="1"/>
            <p:nvPr/>
          </p:nvSpPr>
          <p:spPr>
            <a:xfrm>
              <a:off x="2132837" y="3468194"/>
              <a:ext cx="1651414" cy="830997"/>
            </a:xfrm>
            <a:prstGeom prst="rect">
              <a:avLst/>
            </a:prstGeom>
            <a:noFill/>
          </p:spPr>
          <p:txBody>
            <a:bodyPr wrap="none" rtlCol="0">
              <a:spAutoFit/>
            </a:bodyPr>
            <a:lstStyle/>
            <a:p>
              <a:pPr algn="ctr"/>
              <a:r>
                <a:rPr lang="en-US" sz="2400" dirty="0">
                  <a:solidFill>
                    <a:srgbClr val="003470"/>
                  </a:solidFill>
                </a:rPr>
                <a:t>declaring </a:t>
              </a:r>
            </a:p>
            <a:p>
              <a:pPr algn="ctr"/>
              <a:r>
                <a:rPr lang="en-US" sz="2400" dirty="0">
                  <a:solidFill>
                    <a:srgbClr val="003470"/>
                  </a:solidFill>
                </a:rPr>
                <a:t>a variable </a:t>
              </a:r>
              <a:r>
                <a:rPr lang="en-US" sz="2400" dirty="0">
                  <a:solidFill>
                    <a:srgbClr val="003470"/>
                  </a:solidFill>
                  <a:latin typeface="Courier" pitchFamily="2" charset="0"/>
                </a:rPr>
                <a:t>x</a:t>
              </a:r>
            </a:p>
          </p:txBody>
        </p:sp>
        <p:sp>
          <p:nvSpPr>
            <p:cNvPr id="6" name="Circular Arrow 5">
              <a:extLst>
                <a:ext uri="{FF2B5EF4-FFF2-40B4-BE49-F238E27FC236}">
                  <a16:creationId xmlns:a16="http://schemas.microsoft.com/office/drawing/2014/main" id="{1A5BC539-EC5A-6E48-9B57-9589AAD8833F}"/>
                </a:ext>
              </a:extLst>
            </p:cNvPr>
            <p:cNvSpPr/>
            <p:nvPr/>
          </p:nvSpPr>
          <p:spPr>
            <a:xfrm rot="1788882" flipV="1">
              <a:off x="3372033" y="3008880"/>
              <a:ext cx="1199497" cy="1205303"/>
            </a:xfrm>
            <a:prstGeom prst="circularArrow">
              <a:avLst>
                <a:gd name="adj1" fmla="val 1411"/>
                <a:gd name="adj2" fmla="val 1563058"/>
                <a:gd name="adj3" fmla="val 20880751"/>
                <a:gd name="adj4" fmla="val 17540008"/>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8" name="TextBox 7">
            <a:extLst>
              <a:ext uri="{FF2B5EF4-FFF2-40B4-BE49-F238E27FC236}">
                <a16:creationId xmlns:a16="http://schemas.microsoft.com/office/drawing/2014/main" id="{94A6572A-76B6-5045-9110-E6947FA3AD1C}"/>
              </a:ext>
            </a:extLst>
          </p:cNvPr>
          <p:cNvSpPr txBox="1"/>
          <p:nvPr/>
        </p:nvSpPr>
        <p:spPr>
          <a:xfrm>
            <a:off x="6773616" y="4897116"/>
            <a:ext cx="2125903" cy="830997"/>
          </a:xfrm>
          <a:prstGeom prst="rect">
            <a:avLst/>
          </a:prstGeom>
          <a:noFill/>
        </p:spPr>
        <p:txBody>
          <a:bodyPr wrap="none" rtlCol="0">
            <a:spAutoFit/>
          </a:bodyPr>
          <a:lstStyle/>
          <a:p>
            <a:pPr algn="ctr"/>
            <a:r>
              <a:rPr lang="en-US" sz="2400" dirty="0">
                <a:solidFill>
                  <a:srgbClr val="003470"/>
                </a:solidFill>
              </a:rPr>
              <a:t>assigning </a:t>
            </a:r>
          </a:p>
          <a:p>
            <a:pPr algn="ctr"/>
            <a:r>
              <a:rPr lang="en-US" sz="2400" dirty="0">
                <a:solidFill>
                  <a:srgbClr val="003470"/>
                </a:solidFill>
              </a:rPr>
              <a:t>the value 3 to </a:t>
            </a:r>
            <a:r>
              <a:rPr lang="en-US" sz="2400" dirty="0">
                <a:solidFill>
                  <a:srgbClr val="003470"/>
                </a:solidFill>
                <a:latin typeface="Courier" pitchFamily="2" charset="0"/>
              </a:rPr>
              <a:t>x</a:t>
            </a:r>
          </a:p>
        </p:txBody>
      </p:sp>
      <p:sp>
        <p:nvSpPr>
          <p:cNvPr id="10" name="Left Bracket 9">
            <a:extLst>
              <a:ext uri="{FF2B5EF4-FFF2-40B4-BE49-F238E27FC236}">
                <a16:creationId xmlns:a16="http://schemas.microsoft.com/office/drawing/2014/main" id="{F9B767F7-CD6B-4347-822D-D4691F3C05FC}"/>
              </a:ext>
            </a:extLst>
          </p:cNvPr>
          <p:cNvSpPr/>
          <p:nvPr/>
        </p:nvSpPr>
        <p:spPr>
          <a:xfrm rot="16200000">
            <a:off x="7720826" y="4352516"/>
            <a:ext cx="182932" cy="773971"/>
          </a:xfrm>
          <a:prstGeom prst="leftBracket">
            <a:avLst/>
          </a:prstGeom>
          <a:ln w="57150">
            <a:solidFill>
              <a:srgbClr val="00347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248691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C984D-FBDC-6C4B-AE1C-4299F9EB6C76}"/>
              </a:ext>
            </a:extLst>
          </p:cNvPr>
          <p:cNvSpPr>
            <a:spLocks noGrp="1"/>
          </p:cNvSpPr>
          <p:nvPr>
            <p:ph type="title"/>
          </p:nvPr>
        </p:nvSpPr>
        <p:spPr/>
        <p:txBody>
          <a:bodyPr/>
          <a:lstStyle/>
          <a:p>
            <a:r>
              <a:rPr lang="en-US" dirty="0"/>
              <a:t>Core concept: numeric values</a:t>
            </a:r>
          </a:p>
        </p:txBody>
      </p:sp>
      <p:sp>
        <p:nvSpPr>
          <p:cNvPr id="3" name="Content Placeholder 2">
            <a:extLst>
              <a:ext uri="{FF2B5EF4-FFF2-40B4-BE49-F238E27FC236}">
                <a16:creationId xmlns:a16="http://schemas.microsoft.com/office/drawing/2014/main" id="{7B85BA22-B10D-8B44-B6E6-5E4365C69F08}"/>
              </a:ext>
            </a:extLst>
          </p:cNvPr>
          <p:cNvSpPr>
            <a:spLocks noGrp="1"/>
          </p:cNvSpPr>
          <p:nvPr>
            <p:ph idx="1"/>
          </p:nvPr>
        </p:nvSpPr>
        <p:spPr>
          <a:xfrm>
            <a:off x="3869268" y="1459854"/>
            <a:ext cx="7315200" cy="5120640"/>
          </a:xfrm>
        </p:spPr>
        <p:txBody>
          <a:bodyPr>
            <a:normAutofit/>
          </a:bodyPr>
          <a:lstStyle/>
          <a:p>
            <a:r>
              <a:rPr lang="en-US" sz="2800" dirty="0"/>
              <a:t>Two kinds of </a:t>
            </a:r>
            <a:r>
              <a:rPr lang="en-US" sz="2800" b="1" dirty="0">
                <a:effectLst>
                  <a:glow rad="101600">
                    <a:srgbClr val="FFC000">
                      <a:alpha val="60000"/>
                    </a:srgbClr>
                  </a:glow>
                </a:effectLst>
              </a:rPr>
              <a:t>numbers</a:t>
            </a:r>
            <a:r>
              <a:rPr lang="en-US" sz="2800" dirty="0"/>
              <a:t> in CS:</a:t>
            </a:r>
          </a:p>
          <a:p>
            <a:pPr lvl="1"/>
            <a:r>
              <a:rPr lang="en-US" sz="2400" dirty="0"/>
              <a:t>integers (“whole numbers”)</a:t>
            </a:r>
          </a:p>
          <a:p>
            <a:pPr lvl="1"/>
            <a:r>
              <a:rPr lang="en-US" sz="2400" dirty="0"/>
              <a:t>floats (“decimals” or “floating point numbers”)</a:t>
            </a:r>
          </a:p>
          <a:p>
            <a:r>
              <a:rPr lang="en-US" sz="2800" dirty="0"/>
              <a:t>In Python, the kind of number is implied by whether or not the number contains a </a:t>
            </a:r>
            <a:r>
              <a:rPr lang="en-US" sz="2800" b="1" dirty="0"/>
              <a:t>decimal point</a:t>
            </a:r>
          </a:p>
          <a:p>
            <a:r>
              <a:rPr lang="en-US" sz="2800" dirty="0"/>
              <a:t>Example:</a:t>
            </a:r>
          </a:p>
          <a:p>
            <a:pPr marL="0" indent="0" algn="ctr">
              <a:buNone/>
            </a:pPr>
            <a:r>
              <a:rPr lang="en-US" sz="5400" dirty="0">
                <a:latin typeface="Courier" pitchFamily="2" charset="0"/>
              </a:rPr>
              <a:t>x = 3</a:t>
            </a:r>
          </a:p>
          <a:p>
            <a:pPr marL="0" indent="0" algn="ctr">
              <a:buNone/>
            </a:pPr>
            <a:r>
              <a:rPr lang="en-US" sz="5400" dirty="0">
                <a:latin typeface="Courier" pitchFamily="2" charset="0"/>
              </a:rPr>
              <a:t>x = 3.0</a:t>
            </a:r>
          </a:p>
          <a:p>
            <a:pPr marL="0" indent="0" algn="ctr">
              <a:buNone/>
            </a:pPr>
            <a:endParaRPr lang="en-US" sz="5400" dirty="0">
              <a:latin typeface="Courier" pitchFamily="2" charset="0"/>
            </a:endParaRPr>
          </a:p>
          <a:p>
            <a:endParaRPr lang="en-US" sz="2800" dirty="0"/>
          </a:p>
          <a:p>
            <a:endParaRPr lang="en-US" sz="2800" dirty="0"/>
          </a:p>
        </p:txBody>
      </p:sp>
    </p:spTree>
    <p:extLst>
      <p:ext uri="{BB962C8B-B14F-4D97-AF65-F5344CB8AC3E}">
        <p14:creationId xmlns:p14="http://schemas.microsoft.com/office/powerpoint/2010/main" val="10549258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C984D-FBDC-6C4B-AE1C-4299F9EB6C76}"/>
              </a:ext>
            </a:extLst>
          </p:cNvPr>
          <p:cNvSpPr>
            <a:spLocks noGrp="1"/>
          </p:cNvSpPr>
          <p:nvPr>
            <p:ph type="title"/>
          </p:nvPr>
        </p:nvSpPr>
        <p:spPr/>
        <p:txBody>
          <a:bodyPr/>
          <a:lstStyle/>
          <a:p>
            <a:r>
              <a:rPr lang="en-US" dirty="0"/>
              <a:t>Core concept: strings</a:t>
            </a:r>
          </a:p>
        </p:txBody>
      </p:sp>
      <p:sp>
        <p:nvSpPr>
          <p:cNvPr id="3" name="Content Placeholder 2">
            <a:extLst>
              <a:ext uri="{FF2B5EF4-FFF2-40B4-BE49-F238E27FC236}">
                <a16:creationId xmlns:a16="http://schemas.microsoft.com/office/drawing/2014/main" id="{7B85BA22-B10D-8B44-B6E6-5E4365C69F08}"/>
              </a:ext>
            </a:extLst>
          </p:cNvPr>
          <p:cNvSpPr>
            <a:spLocks noGrp="1"/>
          </p:cNvSpPr>
          <p:nvPr>
            <p:ph idx="1"/>
          </p:nvPr>
        </p:nvSpPr>
        <p:spPr>
          <a:xfrm>
            <a:off x="3883123" y="1123837"/>
            <a:ext cx="7315200" cy="5120640"/>
          </a:xfrm>
        </p:spPr>
        <p:txBody>
          <a:bodyPr>
            <a:normAutofit lnSpcReduction="10000"/>
          </a:bodyPr>
          <a:lstStyle/>
          <a:p>
            <a:r>
              <a:rPr lang="en-US" sz="2800" dirty="0"/>
              <a:t>In CS, a sequence of characters that isn’t a number is called a </a:t>
            </a:r>
            <a:r>
              <a:rPr lang="en-US" sz="2800" b="1" dirty="0">
                <a:effectLst>
                  <a:glow rad="101600">
                    <a:srgbClr val="FFC000">
                      <a:alpha val="60000"/>
                    </a:srgbClr>
                  </a:glow>
                </a:effectLst>
                <a:latin typeface="Courier" pitchFamily="2" charset="0"/>
              </a:rPr>
              <a:t>string</a:t>
            </a:r>
            <a:endParaRPr lang="en-US" sz="2800" dirty="0">
              <a:latin typeface="Courier" pitchFamily="2" charset="0"/>
            </a:endParaRPr>
          </a:p>
          <a:p>
            <a:r>
              <a:rPr lang="en-US" sz="2800" dirty="0"/>
              <a:t>In Python, a string is declared using </a:t>
            </a:r>
            <a:r>
              <a:rPr lang="en-US" sz="2800" b="1" dirty="0"/>
              <a:t>quotation marks</a:t>
            </a:r>
          </a:p>
          <a:p>
            <a:r>
              <a:rPr lang="en-US" sz="2800" dirty="0"/>
              <a:t>Strings can contain letters, numbers, spaces, and special characters</a:t>
            </a:r>
          </a:p>
          <a:p>
            <a:r>
              <a:rPr lang="en-US" sz="2800" dirty="0"/>
              <a:t>Example:</a:t>
            </a:r>
          </a:p>
          <a:p>
            <a:endParaRPr lang="en-US" dirty="0"/>
          </a:p>
          <a:p>
            <a:pPr marL="0" indent="0" algn="ctr">
              <a:buNone/>
            </a:pPr>
            <a:r>
              <a:rPr lang="en-US" sz="4400" dirty="0">
                <a:latin typeface="Courier" pitchFamily="2" charset="0"/>
              </a:rPr>
              <a:t>x = “Jordan”</a:t>
            </a:r>
          </a:p>
          <a:p>
            <a:pPr marL="0" indent="0" algn="ctr">
              <a:buNone/>
            </a:pPr>
            <a:r>
              <a:rPr lang="en-US" sz="4400" dirty="0">
                <a:latin typeface="Courier" pitchFamily="2" charset="0"/>
              </a:rPr>
              <a:t>x = “Stoddard G2”</a:t>
            </a:r>
          </a:p>
          <a:p>
            <a:pPr marL="0" indent="0" algn="ctr">
              <a:buNone/>
            </a:pPr>
            <a:endParaRPr lang="en-US" sz="4400" dirty="0">
              <a:latin typeface="Courier" pitchFamily="2" charset="0"/>
            </a:endParaRPr>
          </a:p>
          <a:p>
            <a:endParaRPr lang="en-US" dirty="0"/>
          </a:p>
          <a:p>
            <a:endParaRPr lang="en-US" dirty="0"/>
          </a:p>
        </p:txBody>
      </p:sp>
    </p:spTree>
    <p:extLst>
      <p:ext uri="{BB962C8B-B14F-4D97-AF65-F5344CB8AC3E}">
        <p14:creationId xmlns:p14="http://schemas.microsoft.com/office/powerpoint/2010/main" val="4205244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ADF5AD3-3834-EB46-8F5B-60525176AD0E}"/>
              </a:ext>
            </a:extLst>
          </p:cNvPr>
          <p:cNvSpPr>
            <a:spLocks noGrp="1"/>
          </p:cNvSpPr>
          <p:nvPr>
            <p:ph type="title"/>
          </p:nvPr>
        </p:nvSpPr>
        <p:spPr/>
        <p:txBody>
          <a:bodyPr/>
          <a:lstStyle/>
          <a:p>
            <a:r>
              <a:rPr lang="en-US" dirty="0"/>
              <a:t>Core concept: </a:t>
            </a:r>
            <a:r>
              <a:rPr lang="en-US" dirty="0">
                <a:latin typeface="Courier" pitchFamily="2" charset="0"/>
              </a:rPr>
              <a:t>print()</a:t>
            </a:r>
            <a:endParaRPr lang="en-US" dirty="0"/>
          </a:p>
        </p:txBody>
      </p:sp>
      <p:sp>
        <p:nvSpPr>
          <p:cNvPr id="8" name="Content Placeholder 7">
            <a:extLst>
              <a:ext uri="{FF2B5EF4-FFF2-40B4-BE49-F238E27FC236}">
                <a16:creationId xmlns:a16="http://schemas.microsoft.com/office/drawing/2014/main" id="{39E00B62-D79D-CF45-98B7-70D72DE4B7A9}"/>
              </a:ext>
            </a:extLst>
          </p:cNvPr>
          <p:cNvSpPr>
            <a:spLocks noGrp="1"/>
          </p:cNvSpPr>
          <p:nvPr>
            <p:ph idx="1"/>
          </p:nvPr>
        </p:nvSpPr>
        <p:spPr/>
        <p:txBody>
          <a:bodyPr>
            <a:normAutofit/>
          </a:bodyPr>
          <a:lstStyle/>
          <a:p>
            <a:r>
              <a:rPr lang="en-US" sz="2800" dirty="0"/>
              <a:t>A function is a procedure / routine that takes in some input and does something with it (just like in math)</a:t>
            </a:r>
          </a:p>
          <a:p>
            <a:r>
              <a:rPr lang="en-US" sz="2800" dirty="0"/>
              <a:t>In Python, the </a:t>
            </a:r>
            <a:r>
              <a:rPr lang="en-US" sz="2800" b="1" dirty="0">
                <a:effectLst>
                  <a:glow rad="101600">
                    <a:srgbClr val="FFC000">
                      <a:alpha val="60000"/>
                    </a:srgbClr>
                  </a:glow>
                </a:effectLst>
                <a:latin typeface="Courier" pitchFamily="2" charset="0"/>
              </a:rPr>
              <a:t>print()</a:t>
            </a:r>
            <a:r>
              <a:rPr lang="en-US" sz="2800" dirty="0"/>
              <a:t> function takes in a value and outputs the value to the console</a:t>
            </a:r>
          </a:p>
          <a:p>
            <a:r>
              <a:rPr lang="en-US" sz="2800" dirty="0"/>
              <a:t>This seems silly now, but will come in handy in lab when you write/run your first program inside a </a:t>
            </a:r>
            <a:r>
              <a:rPr lang="en-US" sz="2800" b="1" dirty="0"/>
              <a:t>file</a:t>
            </a:r>
          </a:p>
        </p:txBody>
      </p:sp>
    </p:spTree>
    <p:extLst>
      <p:ext uri="{BB962C8B-B14F-4D97-AF65-F5344CB8AC3E}">
        <p14:creationId xmlns:p14="http://schemas.microsoft.com/office/powerpoint/2010/main" val="16006655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605F5-9DE5-E757-AB4E-1064AE80B12E}"/>
              </a:ext>
            </a:extLst>
          </p:cNvPr>
          <p:cNvSpPr>
            <a:spLocks noGrp="1"/>
          </p:cNvSpPr>
          <p:nvPr>
            <p:ph type="title"/>
          </p:nvPr>
        </p:nvSpPr>
        <p:spPr/>
        <p:txBody>
          <a:bodyPr/>
          <a:lstStyle/>
          <a:p>
            <a:r>
              <a:rPr lang="en-US" dirty="0"/>
              <a:t>Coding Environment</a:t>
            </a:r>
          </a:p>
        </p:txBody>
      </p:sp>
      <p:sp>
        <p:nvSpPr>
          <p:cNvPr id="3" name="Text Placeholder 2">
            <a:extLst>
              <a:ext uri="{FF2B5EF4-FFF2-40B4-BE49-F238E27FC236}">
                <a16:creationId xmlns:a16="http://schemas.microsoft.com/office/drawing/2014/main" id="{5953F31D-1AD2-DC66-B43E-82FF9030DEB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9607443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9FC78-A43A-634B-9CED-A41C6ADD886B}"/>
              </a:ext>
            </a:extLst>
          </p:cNvPr>
          <p:cNvSpPr>
            <a:spLocks noGrp="1"/>
          </p:cNvSpPr>
          <p:nvPr>
            <p:ph type="title"/>
          </p:nvPr>
        </p:nvSpPr>
        <p:spPr/>
        <p:txBody>
          <a:bodyPr/>
          <a:lstStyle/>
          <a:p>
            <a:r>
              <a:rPr lang="en-US" dirty="0" err="1">
                <a:latin typeface="Courier" pitchFamily="2" charset="0"/>
              </a:rPr>
              <a:t>repl.it</a:t>
            </a:r>
            <a:endParaRPr lang="en-US" dirty="0">
              <a:latin typeface="Courier" pitchFamily="2" charset="0"/>
            </a:endParaRPr>
          </a:p>
        </p:txBody>
      </p:sp>
      <p:pic>
        <p:nvPicPr>
          <p:cNvPr id="5" name="Content Placeholder 4" descr="A screenshot of a computer screen&#10;&#10;Description automatically generated">
            <a:hlinkClick r:id="rId2"/>
            <a:extLst>
              <a:ext uri="{FF2B5EF4-FFF2-40B4-BE49-F238E27FC236}">
                <a16:creationId xmlns:a16="http://schemas.microsoft.com/office/drawing/2014/main" id="{6ECB2AB2-3183-AC4B-934B-7B6C800D02A8}"/>
              </a:ext>
            </a:extLst>
          </p:cNvPr>
          <p:cNvPicPr>
            <a:picLocks noGrp="1" noChangeAspect="1"/>
          </p:cNvPicPr>
          <p:nvPr>
            <p:ph idx="1"/>
          </p:nvPr>
        </p:nvPicPr>
        <p:blipFill>
          <a:blip r:embed="rId3"/>
          <a:stretch>
            <a:fillRect/>
          </a:stretch>
        </p:blipFill>
        <p:spPr>
          <a:xfrm>
            <a:off x="3532909" y="193963"/>
            <a:ext cx="8229600" cy="4786056"/>
          </a:xfrm>
        </p:spPr>
      </p:pic>
      <p:sp>
        <p:nvSpPr>
          <p:cNvPr id="6" name="Rounded Rectangle 5">
            <a:extLst>
              <a:ext uri="{FF2B5EF4-FFF2-40B4-BE49-F238E27FC236}">
                <a16:creationId xmlns:a16="http://schemas.microsoft.com/office/drawing/2014/main" id="{C4C1E54B-D45B-0175-D52D-456B8F470400}"/>
              </a:ext>
            </a:extLst>
          </p:cNvPr>
          <p:cNvSpPr/>
          <p:nvPr/>
        </p:nvSpPr>
        <p:spPr>
          <a:xfrm>
            <a:off x="3671456" y="4294909"/>
            <a:ext cx="7897090" cy="2369128"/>
          </a:xfrm>
          <a:prstGeom prst="roundRect">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3200" dirty="0"/>
              <a:t>Click to accept invite to this class: </a:t>
            </a:r>
            <a:r>
              <a:rPr lang="en-US" sz="3200" dirty="0">
                <a:hlinkClick r:id="rId4"/>
              </a:rPr>
              <a:t>https://replit.com/teams/join/cbfzmzolnpzhbbarrspukzusuklzeihq-CAIS117-F23</a:t>
            </a:r>
            <a:r>
              <a:rPr lang="en-US" sz="3200" dirty="0"/>
              <a:t>  </a:t>
            </a:r>
          </a:p>
        </p:txBody>
      </p:sp>
    </p:spTree>
    <p:extLst>
      <p:ext uri="{BB962C8B-B14F-4D97-AF65-F5344CB8AC3E}">
        <p14:creationId xmlns:p14="http://schemas.microsoft.com/office/powerpoint/2010/main" val="2755393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D94BFE-F710-4141-B47F-70B40EC82D6B}"/>
              </a:ext>
            </a:extLst>
          </p:cNvPr>
          <p:cNvSpPr>
            <a:spLocks noGrp="1"/>
          </p:cNvSpPr>
          <p:nvPr>
            <p:ph idx="1"/>
          </p:nvPr>
        </p:nvSpPr>
        <p:spPr/>
        <p:txBody>
          <a:bodyPr/>
          <a:lstStyle/>
          <a:p>
            <a:pPr marL="0" indent="0" algn="ctr">
              <a:spcBef>
                <a:spcPts val="0"/>
              </a:spcBef>
              <a:buNone/>
            </a:pPr>
            <a:endParaRPr lang="en-US" sz="2800" dirty="0"/>
          </a:p>
          <a:p>
            <a:pPr marL="0" indent="0" algn="ctr">
              <a:spcBef>
                <a:spcPts val="0"/>
              </a:spcBef>
              <a:buNone/>
            </a:pPr>
            <a:r>
              <a:rPr lang="en-US" sz="2800" dirty="0"/>
              <a:t>multi-paradigm </a:t>
            </a:r>
          </a:p>
          <a:p>
            <a:pPr marL="0" indent="0" algn="ctr">
              <a:spcBef>
                <a:spcPts val="0"/>
              </a:spcBef>
              <a:buNone/>
            </a:pPr>
            <a:r>
              <a:rPr lang="en-US" sz="2800" dirty="0"/>
              <a:t>interpreted language </a:t>
            </a:r>
          </a:p>
          <a:p>
            <a:pPr marL="0" indent="0" algn="ctr">
              <a:spcBef>
                <a:spcPts val="0"/>
              </a:spcBef>
              <a:buNone/>
            </a:pPr>
            <a:r>
              <a:rPr lang="en-US" sz="2800" dirty="0"/>
              <a:t>with dynamic typing </a:t>
            </a:r>
          </a:p>
          <a:p>
            <a:pPr marL="0" indent="0" algn="ctr">
              <a:spcBef>
                <a:spcPts val="0"/>
              </a:spcBef>
              <a:buNone/>
            </a:pPr>
            <a:r>
              <a:rPr lang="en-US" sz="2800" dirty="0"/>
              <a:t>and automatic memory management</a:t>
            </a:r>
          </a:p>
          <a:p>
            <a:pPr marL="0" indent="0">
              <a:buNone/>
            </a:pPr>
            <a:endParaRPr lang="en-US" dirty="0"/>
          </a:p>
        </p:txBody>
      </p:sp>
      <p:pic>
        <p:nvPicPr>
          <p:cNvPr id="5" name="Picture 4">
            <a:extLst>
              <a:ext uri="{FF2B5EF4-FFF2-40B4-BE49-F238E27FC236}">
                <a16:creationId xmlns:a16="http://schemas.microsoft.com/office/drawing/2014/main" id="{499DBFB1-AB52-9241-B4E5-C34CC1D40805}"/>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79862" y="2783078"/>
            <a:ext cx="3810000" cy="1282700"/>
          </a:xfrm>
          <a:prstGeom prst="rect">
            <a:avLst/>
          </a:prstGeom>
        </p:spPr>
      </p:pic>
    </p:spTree>
    <p:extLst>
      <p:ext uri="{BB962C8B-B14F-4D97-AF65-F5344CB8AC3E}">
        <p14:creationId xmlns:p14="http://schemas.microsoft.com/office/powerpoint/2010/main" val="26297516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D94BFE-F710-4141-B47F-70B40EC82D6B}"/>
              </a:ext>
            </a:extLst>
          </p:cNvPr>
          <p:cNvSpPr>
            <a:spLocks noGrp="1"/>
          </p:cNvSpPr>
          <p:nvPr>
            <p:ph idx="1"/>
          </p:nvPr>
        </p:nvSpPr>
        <p:spPr/>
        <p:txBody>
          <a:bodyPr/>
          <a:lstStyle/>
          <a:p>
            <a:pPr marL="0" indent="0" algn="ctr">
              <a:spcBef>
                <a:spcPts val="0"/>
              </a:spcBef>
              <a:buNone/>
            </a:pPr>
            <a:endParaRPr lang="en-US" sz="2800" dirty="0"/>
          </a:p>
          <a:p>
            <a:pPr marL="0" indent="0" algn="ctr">
              <a:spcBef>
                <a:spcPts val="0"/>
              </a:spcBef>
              <a:buNone/>
            </a:pPr>
            <a:r>
              <a:rPr lang="en-US" sz="2800" dirty="0">
                <a:effectLst>
                  <a:glow rad="101600">
                    <a:srgbClr val="FFC000">
                      <a:alpha val="60000"/>
                    </a:srgbClr>
                  </a:glow>
                </a:effectLst>
              </a:rPr>
              <a:t>multi-paradigm </a:t>
            </a:r>
          </a:p>
          <a:p>
            <a:pPr marL="0" indent="0" algn="ctr">
              <a:spcBef>
                <a:spcPts val="0"/>
              </a:spcBef>
              <a:buNone/>
            </a:pPr>
            <a:r>
              <a:rPr lang="en-US" sz="2800" dirty="0"/>
              <a:t>interpreted language </a:t>
            </a:r>
          </a:p>
          <a:p>
            <a:pPr marL="0" indent="0" algn="ctr">
              <a:spcBef>
                <a:spcPts val="0"/>
              </a:spcBef>
              <a:buNone/>
            </a:pPr>
            <a:r>
              <a:rPr lang="en-US" sz="2800" dirty="0"/>
              <a:t>with dynamic typing </a:t>
            </a:r>
          </a:p>
          <a:p>
            <a:pPr marL="0" indent="0" algn="ctr">
              <a:spcBef>
                <a:spcPts val="0"/>
              </a:spcBef>
              <a:buNone/>
            </a:pPr>
            <a:r>
              <a:rPr lang="en-US" sz="2800" dirty="0"/>
              <a:t>and automatic memory management</a:t>
            </a:r>
          </a:p>
          <a:p>
            <a:pPr marL="0" indent="0">
              <a:buNone/>
            </a:pPr>
            <a:endParaRPr lang="en-US" dirty="0"/>
          </a:p>
        </p:txBody>
      </p:sp>
      <p:grpSp>
        <p:nvGrpSpPr>
          <p:cNvPr id="13" name="Group 12">
            <a:extLst>
              <a:ext uri="{FF2B5EF4-FFF2-40B4-BE49-F238E27FC236}">
                <a16:creationId xmlns:a16="http://schemas.microsoft.com/office/drawing/2014/main" id="{8E88383E-7691-624D-933F-0EBEA94D9592}"/>
              </a:ext>
            </a:extLst>
          </p:cNvPr>
          <p:cNvGrpSpPr/>
          <p:nvPr/>
        </p:nvGrpSpPr>
        <p:grpSpPr>
          <a:xfrm>
            <a:off x="3602679" y="4606901"/>
            <a:ext cx="1935480" cy="1898234"/>
            <a:chOff x="289560" y="4620755"/>
            <a:chExt cx="1935480" cy="1898234"/>
          </a:xfrm>
        </p:grpSpPr>
        <p:pic>
          <p:nvPicPr>
            <p:cNvPr id="7" name="Picture 6">
              <a:extLst>
                <a:ext uri="{FF2B5EF4-FFF2-40B4-BE49-F238E27FC236}">
                  <a16:creationId xmlns:a16="http://schemas.microsoft.com/office/drawing/2014/main" id="{47F7D572-6A7B-DE48-9D5D-CAA6310912E8}"/>
                </a:ext>
              </a:extLst>
            </p:cNvPr>
            <p:cNvPicPr>
              <a:picLocks noChangeAspect="1"/>
            </p:cNvPicPr>
            <p:nvPr/>
          </p:nvPicPr>
          <p:blipFill rotWithShape="1">
            <a:blip r:embed="rId3"/>
            <a:srcRect r="77719"/>
            <a:stretch/>
          </p:blipFill>
          <p:spPr>
            <a:xfrm>
              <a:off x="289560" y="4620755"/>
              <a:ext cx="1935480" cy="1528902"/>
            </a:xfrm>
            <a:prstGeom prst="rect">
              <a:avLst/>
            </a:prstGeom>
          </p:spPr>
        </p:pic>
        <p:sp>
          <p:nvSpPr>
            <p:cNvPr id="12" name="TextBox 11">
              <a:extLst>
                <a:ext uri="{FF2B5EF4-FFF2-40B4-BE49-F238E27FC236}">
                  <a16:creationId xmlns:a16="http://schemas.microsoft.com/office/drawing/2014/main" id="{BB7D13BA-40F1-1340-9142-930A4AABD980}"/>
                </a:ext>
              </a:extLst>
            </p:cNvPr>
            <p:cNvSpPr txBox="1"/>
            <p:nvPr/>
          </p:nvSpPr>
          <p:spPr>
            <a:xfrm>
              <a:off x="335280" y="6149657"/>
              <a:ext cx="1666162" cy="369332"/>
            </a:xfrm>
            <a:prstGeom prst="rect">
              <a:avLst/>
            </a:prstGeom>
            <a:noFill/>
          </p:spPr>
          <p:txBody>
            <a:bodyPr wrap="none" rtlCol="0">
              <a:spAutoFit/>
            </a:bodyPr>
            <a:lstStyle/>
            <a:p>
              <a:r>
                <a:rPr lang="en-US" dirty="0"/>
                <a:t>object-oriented</a:t>
              </a:r>
            </a:p>
          </p:txBody>
        </p:sp>
      </p:grpSp>
      <p:grpSp>
        <p:nvGrpSpPr>
          <p:cNvPr id="16" name="Group 15">
            <a:extLst>
              <a:ext uri="{FF2B5EF4-FFF2-40B4-BE49-F238E27FC236}">
                <a16:creationId xmlns:a16="http://schemas.microsoft.com/office/drawing/2014/main" id="{6C391B4C-2021-3241-82F1-E58DE4DD9A72}"/>
              </a:ext>
            </a:extLst>
          </p:cNvPr>
          <p:cNvGrpSpPr/>
          <p:nvPr/>
        </p:nvGrpSpPr>
        <p:grpSpPr>
          <a:xfrm>
            <a:off x="5833148" y="4606901"/>
            <a:ext cx="1249680" cy="1898234"/>
            <a:chOff x="2712720" y="4620755"/>
            <a:chExt cx="1249680" cy="1898234"/>
          </a:xfrm>
        </p:grpSpPr>
        <p:pic>
          <p:nvPicPr>
            <p:cNvPr id="9" name="Picture 8">
              <a:extLst>
                <a:ext uri="{FF2B5EF4-FFF2-40B4-BE49-F238E27FC236}">
                  <a16:creationId xmlns:a16="http://schemas.microsoft.com/office/drawing/2014/main" id="{0C82B1A3-7E9E-FD47-BD77-F1929AA854E1}"/>
                </a:ext>
              </a:extLst>
            </p:cNvPr>
            <p:cNvPicPr>
              <a:picLocks noChangeAspect="1"/>
            </p:cNvPicPr>
            <p:nvPr/>
          </p:nvPicPr>
          <p:blipFill rotWithShape="1">
            <a:blip r:embed="rId3"/>
            <a:srcRect l="27895" r="59123"/>
            <a:stretch/>
          </p:blipFill>
          <p:spPr>
            <a:xfrm>
              <a:off x="2712720" y="4620755"/>
              <a:ext cx="1127760" cy="1528902"/>
            </a:xfrm>
            <a:prstGeom prst="rect">
              <a:avLst/>
            </a:prstGeom>
          </p:spPr>
        </p:pic>
        <p:sp>
          <p:nvSpPr>
            <p:cNvPr id="15" name="TextBox 14">
              <a:extLst>
                <a:ext uri="{FF2B5EF4-FFF2-40B4-BE49-F238E27FC236}">
                  <a16:creationId xmlns:a16="http://schemas.microsoft.com/office/drawing/2014/main" id="{25AF61DE-FFA7-7649-9BFD-C17072413C9A}"/>
                </a:ext>
              </a:extLst>
            </p:cNvPr>
            <p:cNvSpPr txBox="1"/>
            <p:nvPr/>
          </p:nvSpPr>
          <p:spPr>
            <a:xfrm>
              <a:off x="2790284" y="6149657"/>
              <a:ext cx="1172116" cy="369332"/>
            </a:xfrm>
            <a:prstGeom prst="rect">
              <a:avLst/>
            </a:prstGeom>
            <a:noFill/>
          </p:spPr>
          <p:txBody>
            <a:bodyPr wrap="none" rtlCol="0">
              <a:spAutoFit/>
            </a:bodyPr>
            <a:lstStyle/>
            <a:p>
              <a:r>
                <a:rPr lang="en-US" dirty="0"/>
                <a:t>functional</a:t>
              </a:r>
            </a:p>
          </p:txBody>
        </p:sp>
      </p:grpSp>
      <p:grpSp>
        <p:nvGrpSpPr>
          <p:cNvPr id="18" name="Group 17">
            <a:extLst>
              <a:ext uri="{FF2B5EF4-FFF2-40B4-BE49-F238E27FC236}">
                <a16:creationId xmlns:a16="http://schemas.microsoft.com/office/drawing/2014/main" id="{C991644A-7C11-D048-9908-26CB4A3549C5}"/>
              </a:ext>
            </a:extLst>
          </p:cNvPr>
          <p:cNvGrpSpPr/>
          <p:nvPr/>
        </p:nvGrpSpPr>
        <p:grpSpPr>
          <a:xfrm>
            <a:off x="7257475" y="4606901"/>
            <a:ext cx="2026920" cy="1877240"/>
            <a:chOff x="4419600" y="4620755"/>
            <a:chExt cx="2026920" cy="1877240"/>
          </a:xfrm>
        </p:grpSpPr>
        <p:pic>
          <p:nvPicPr>
            <p:cNvPr id="10" name="Picture 9">
              <a:extLst>
                <a:ext uri="{FF2B5EF4-FFF2-40B4-BE49-F238E27FC236}">
                  <a16:creationId xmlns:a16="http://schemas.microsoft.com/office/drawing/2014/main" id="{82F4E632-9C75-0740-AB49-68CC02CBA025}"/>
                </a:ext>
              </a:extLst>
            </p:cNvPr>
            <p:cNvPicPr>
              <a:picLocks noChangeAspect="1"/>
            </p:cNvPicPr>
            <p:nvPr/>
          </p:nvPicPr>
          <p:blipFill rotWithShape="1">
            <a:blip r:embed="rId3"/>
            <a:srcRect l="47544" r="29123"/>
            <a:stretch/>
          </p:blipFill>
          <p:spPr>
            <a:xfrm>
              <a:off x="4419600" y="4620755"/>
              <a:ext cx="2026920" cy="1528902"/>
            </a:xfrm>
            <a:prstGeom prst="rect">
              <a:avLst/>
            </a:prstGeom>
          </p:spPr>
        </p:pic>
        <p:sp>
          <p:nvSpPr>
            <p:cNvPr id="17" name="TextBox 16">
              <a:extLst>
                <a:ext uri="{FF2B5EF4-FFF2-40B4-BE49-F238E27FC236}">
                  <a16:creationId xmlns:a16="http://schemas.microsoft.com/office/drawing/2014/main" id="{B935BB1F-2EF8-8E4C-97E8-822663C1E4B5}"/>
                </a:ext>
              </a:extLst>
            </p:cNvPr>
            <p:cNvSpPr txBox="1"/>
            <p:nvPr/>
          </p:nvSpPr>
          <p:spPr>
            <a:xfrm>
              <a:off x="4808530" y="6128663"/>
              <a:ext cx="1249060" cy="369332"/>
            </a:xfrm>
            <a:prstGeom prst="rect">
              <a:avLst/>
            </a:prstGeom>
            <a:noFill/>
          </p:spPr>
          <p:txBody>
            <a:bodyPr wrap="none" rtlCol="0">
              <a:spAutoFit/>
            </a:bodyPr>
            <a:lstStyle/>
            <a:p>
              <a:r>
                <a:rPr lang="en-US" dirty="0"/>
                <a:t>imperative</a:t>
              </a:r>
            </a:p>
          </p:txBody>
        </p:sp>
      </p:grpSp>
      <p:grpSp>
        <p:nvGrpSpPr>
          <p:cNvPr id="20" name="Group 19">
            <a:extLst>
              <a:ext uri="{FF2B5EF4-FFF2-40B4-BE49-F238E27FC236}">
                <a16:creationId xmlns:a16="http://schemas.microsoft.com/office/drawing/2014/main" id="{9903B85A-0F8D-CE4B-BDDC-117153CAF610}"/>
              </a:ext>
            </a:extLst>
          </p:cNvPr>
          <p:cNvGrpSpPr/>
          <p:nvPr/>
        </p:nvGrpSpPr>
        <p:grpSpPr>
          <a:xfrm>
            <a:off x="9384068" y="4606901"/>
            <a:ext cx="2148840" cy="1866743"/>
            <a:chOff x="6827520" y="4620755"/>
            <a:chExt cx="2148840" cy="1866743"/>
          </a:xfrm>
        </p:grpSpPr>
        <p:pic>
          <p:nvPicPr>
            <p:cNvPr id="11" name="Picture 10">
              <a:extLst>
                <a:ext uri="{FF2B5EF4-FFF2-40B4-BE49-F238E27FC236}">
                  <a16:creationId xmlns:a16="http://schemas.microsoft.com/office/drawing/2014/main" id="{1B7CB12F-1E02-0C44-B5F3-7EF8FB8A73E1}"/>
                </a:ext>
              </a:extLst>
            </p:cNvPr>
            <p:cNvPicPr>
              <a:picLocks noChangeAspect="1"/>
            </p:cNvPicPr>
            <p:nvPr/>
          </p:nvPicPr>
          <p:blipFill rotWithShape="1">
            <a:blip r:embed="rId3"/>
            <a:srcRect l="75264" r="-1"/>
            <a:stretch/>
          </p:blipFill>
          <p:spPr>
            <a:xfrm>
              <a:off x="6827520" y="4620755"/>
              <a:ext cx="2148840" cy="1528902"/>
            </a:xfrm>
            <a:prstGeom prst="rect">
              <a:avLst/>
            </a:prstGeom>
          </p:spPr>
        </p:pic>
        <p:sp>
          <p:nvSpPr>
            <p:cNvPr id="19" name="TextBox 18">
              <a:extLst>
                <a:ext uri="{FF2B5EF4-FFF2-40B4-BE49-F238E27FC236}">
                  <a16:creationId xmlns:a16="http://schemas.microsoft.com/office/drawing/2014/main" id="{505B9AB8-F53D-0448-9BFE-6431D72186E9}"/>
                </a:ext>
              </a:extLst>
            </p:cNvPr>
            <p:cNvSpPr txBox="1"/>
            <p:nvPr/>
          </p:nvSpPr>
          <p:spPr>
            <a:xfrm>
              <a:off x="7208830" y="6118166"/>
              <a:ext cx="1237839" cy="369332"/>
            </a:xfrm>
            <a:prstGeom prst="rect">
              <a:avLst/>
            </a:prstGeom>
            <a:noFill/>
          </p:spPr>
          <p:txBody>
            <a:bodyPr wrap="none" rtlCol="0">
              <a:spAutoFit/>
            </a:bodyPr>
            <a:lstStyle/>
            <a:p>
              <a:r>
                <a:rPr lang="en-US" dirty="0"/>
                <a:t>declarative</a:t>
              </a:r>
            </a:p>
          </p:txBody>
        </p:sp>
      </p:grpSp>
      <p:pic>
        <p:nvPicPr>
          <p:cNvPr id="2" name="Picture 1">
            <a:extLst>
              <a:ext uri="{FF2B5EF4-FFF2-40B4-BE49-F238E27FC236}">
                <a16:creationId xmlns:a16="http://schemas.microsoft.com/office/drawing/2014/main" id="{062CBE30-5786-5E20-173F-FE9C6551E3B2}"/>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279862" y="2783078"/>
            <a:ext cx="3810000" cy="1282700"/>
          </a:xfrm>
          <a:prstGeom prst="rect">
            <a:avLst/>
          </a:prstGeom>
        </p:spPr>
      </p:pic>
    </p:spTree>
    <p:extLst>
      <p:ext uri="{BB962C8B-B14F-4D97-AF65-F5344CB8AC3E}">
        <p14:creationId xmlns:p14="http://schemas.microsoft.com/office/powerpoint/2010/main" val="3961282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9" presetClass="emph" presetSubtype="0" nodeType="withEffect">
                                  <p:stCondLst>
                                    <p:cond delay="0"/>
                                  </p:stCondLst>
                                  <p:childTnLst>
                                    <p:set>
                                      <p:cBhvr>
                                        <p:cTn id="12" dur="indefinite"/>
                                        <p:tgtEl>
                                          <p:spTgt spid="13"/>
                                        </p:tgtEl>
                                        <p:attrNameLst>
                                          <p:attrName>style.opacity</p:attrName>
                                        </p:attrNameLst>
                                      </p:cBhvr>
                                      <p:to>
                                        <p:strVal val="0.25"/>
                                      </p:to>
                                    </p:set>
                                    <p:animEffect filter="image" prLst="opacity: 0.25">
                                      <p:cBhvr rctx="IE">
                                        <p:cTn id="13" dur="indefinite"/>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8"/>
                                        </p:tgtEl>
                                        <p:attrNameLst>
                                          <p:attrName>style.visibility</p:attrName>
                                        </p:attrNameLst>
                                      </p:cBhvr>
                                      <p:to>
                                        <p:strVal val="visible"/>
                                      </p:to>
                                    </p:set>
                                  </p:childTnLst>
                                </p:cTn>
                              </p:par>
                              <p:par>
                                <p:cTn id="18" presetID="9" presetClass="emph" presetSubtype="0" nodeType="withEffect">
                                  <p:stCondLst>
                                    <p:cond delay="0"/>
                                  </p:stCondLst>
                                  <p:childTnLst>
                                    <p:set>
                                      <p:cBhvr>
                                        <p:cTn id="19" dur="indefinite"/>
                                        <p:tgtEl>
                                          <p:spTgt spid="16"/>
                                        </p:tgtEl>
                                        <p:attrNameLst>
                                          <p:attrName>style.opacity</p:attrName>
                                        </p:attrNameLst>
                                      </p:cBhvr>
                                      <p:to>
                                        <p:strVal val="0.25"/>
                                      </p:to>
                                    </p:set>
                                    <p:animEffect filter="image" prLst="opacity: 0.25">
                                      <p:cBhvr rctx="IE">
                                        <p:cTn id="20" dur="indefinite"/>
                                        <p:tgtEl>
                                          <p:spTgt spid="16"/>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9" presetClass="emph" presetSubtype="0" nodeType="withEffect">
                                  <p:stCondLst>
                                    <p:cond delay="0"/>
                                  </p:stCondLst>
                                  <p:childTnLst>
                                    <p:set>
                                      <p:cBhvr>
                                        <p:cTn id="26" dur="indefinite"/>
                                        <p:tgtEl>
                                          <p:spTgt spid="18"/>
                                        </p:tgtEl>
                                        <p:attrNameLst>
                                          <p:attrName>style.opacity</p:attrName>
                                        </p:attrNameLst>
                                      </p:cBhvr>
                                      <p:to>
                                        <p:strVal val="0.25"/>
                                      </p:to>
                                    </p:set>
                                    <p:animEffect filter="image" prLst="opacity: 0.25">
                                      <p:cBhvr rctx="IE">
                                        <p:cTn id="27" dur="indefinite"/>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D94BFE-F710-4141-B47F-70B40EC82D6B}"/>
              </a:ext>
            </a:extLst>
          </p:cNvPr>
          <p:cNvSpPr>
            <a:spLocks noGrp="1"/>
          </p:cNvSpPr>
          <p:nvPr>
            <p:ph idx="1"/>
          </p:nvPr>
        </p:nvSpPr>
        <p:spPr/>
        <p:txBody>
          <a:bodyPr/>
          <a:lstStyle/>
          <a:p>
            <a:pPr marL="0" indent="0" algn="ctr">
              <a:spcBef>
                <a:spcPts val="0"/>
              </a:spcBef>
              <a:buNone/>
            </a:pPr>
            <a:endParaRPr lang="en-US" sz="2800" dirty="0"/>
          </a:p>
          <a:p>
            <a:pPr marL="0" indent="0" algn="ctr">
              <a:spcBef>
                <a:spcPts val="0"/>
              </a:spcBef>
              <a:buNone/>
            </a:pPr>
            <a:r>
              <a:rPr lang="en-US" sz="2800" dirty="0"/>
              <a:t>multi-paradigm </a:t>
            </a:r>
          </a:p>
          <a:p>
            <a:pPr marL="0" indent="0" algn="ctr">
              <a:spcBef>
                <a:spcPts val="0"/>
              </a:spcBef>
              <a:buNone/>
            </a:pPr>
            <a:r>
              <a:rPr lang="en-US" sz="2800" dirty="0">
                <a:effectLst>
                  <a:glow rad="101600">
                    <a:srgbClr val="FFC000">
                      <a:alpha val="60000"/>
                    </a:srgbClr>
                  </a:glow>
                </a:effectLst>
              </a:rPr>
              <a:t>interpreted</a:t>
            </a:r>
            <a:r>
              <a:rPr lang="en-US" sz="2800" dirty="0"/>
              <a:t> language </a:t>
            </a:r>
          </a:p>
          <a:p>
            <a:pPr marL="0" indent="0" algn="ctr">
              <a:spcBef>
                <a:spcPts val="0"/>
              </a:spcBef>
              <a:buNone/>
            </a:pPr>
            <a:r>
              <a:rPr lang="en-US" sz="2800" dirty="0"/>
              <a:t>with dynamic typing </a:t>
            </a:r>
          </a:p>
          <a:p>
            <a:pPr marL="0" indent="0" algn="ctr">
              <a:spcBef>
                <a:spcPts val="0"/>
              </a:spcBef>
              <a:buNone/>
            </a:pPr>
            <a:r>
              <a:rPr lang="en-US" sz="2800" dirty="0"/>
              <a:t>and automatic memory management</a:t>
            </a:r>
          </a:p>
          <a:p>
            <a:pPr marL="0" indent="0">
              <a:buNone/>
            </a:pPr>
            <a:endParaRPr lang="en-US" dirty="0"/>
          </a:p>
        </p:txBody>
      </p:sp>
      <p:pic>
        <p:nvPicPr>
          <p:cNvPr id="2" name="Picture 1">
            <a:extLst>
              <a:ext uri="{FF2B5EF4-FFF2-40B4-BE49-F238E27FC236}">
                <a16:creationId xmlns:a16="http://schemas.microsoft.com/office/drawing/2014/main" id="{9829713E-3C52-3F6A-D4A4-6F080646FFBA}"/>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79862" y="2783078"/>
            <a:ext cx="3810000" cy="1282700"/>
          </a:xfrm>
          <a:prstGeom prst="rect">
            <a:avLst/>
          </a:prstGeom>
        </p:spPr>
      </p:pic>
    </p:spTree>
    <p:extLst>
      <p:ext uri="{BB962C8B-B14F-4D97-AF65-F5344CB8AC3E}">
        <p14:creationId xmlns:p14="http://schemas.microsoft.com/office/powerpoint/2010/main" val="301361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D568D-A9EB-4F49-9A5F-1F20C6A5AAE1}"/>
              </a:ext>
            </a:extLst>
          </p:cNvPr>
          <p:cNvSpPr>
            <a:spLocks noGrp="1"/>
          </p:cNvSpPr>
          <p:nvPr>
            <p:ph type="title"/>
          </p:nvPr>
        </p:nvSpPr>
        <p:spPr/>
        <p:txBody>
          <a:bodyPr/>
          <a:lstStyle/>
          <a:p>
            <a:r>
              <a:rPr lang="en-US" dirty="0"/>
              <a:t>Quick digression</a:t>
            </a:r>
          </a:p>
        </p:txBody>
      </p:sp>
      <p:graphicFrame>
        <p:nvGraphicFramePr>
          <p:cNvPr id="10" name="Content Placeholder 9">
            <a:extLst>
              <a:ext uri="{FF2B5EF4-FFF2-40B4-BE49-F238E27FC236}">
                <a16:creationId xmlns:a16="http://schemas.microsoft.com/office/drawing/2014/main" id="{499F21F4-565F-0E46-9134-2D9DB03E6BDE}"/>
              </a:ext>
            </a:extLst>
          </p:cNvPr>
          <p:cNvGraphicFramePr>
            <a:graphicFrameLocks noGrp="1"/>
          </p:cNvGraphicFramePr>
          <p:nvPr>
            <p:ph idx="1"/>
            <p:extLst>
              <p:ext uri="{D42A27DB-BD31-4B8C-83A1-F6EECF244321}">
                <p14:modId xmlns:p14="http://schemas.microsoft.com/office/powerpoint/2010/main" val="2452002708"/>
              </p:ext>
            </p:extLst>
          </p:nvPr>
        </p:nvGraphicFramePr>
        <p:xfrm>
          <a:off x="3307080" y="873620"/>
          <a:ext cx="8229600" cy="4851400"/>
        </p:xfrm>
        <a:graphic>
          <a:graphicData uri="http://schemas.openxmlformats.org/drawingml/2006/table">
            <a:tbl>
              <a:tblPr firstRow="1" bandRow="1">
                <a:tableStyleId>{00A15C55-8517-42AA-B614-E9B94910E393}</a:tableStyleId>
              </a:tblPr>
              <a:tblGrid>
                <a:gridCol w="1264920">
                  <a:extLst>
                    <a:ext uri="{9D8B030D-6E8A-4147-A177-3AD203B41FA5}">
                      <a16:colId xmlns:a16="http://schemas.microsoft.com/office/drawing/2014/main" val="580727057"/>
                    </a:ext>
                  </a:extLst>
                </a:gridCol>
                <a:gridCol w="3482340">
                  <a:extLst>
                    <a:ext uri="{9D8B030D-6E8A-4147-A177-3AD203B41FA5}">
                      <a16:colId xmlns:a16="http://schemas.microsoft.com/office/drawing/2014/main" val="147339665"/>
                    </a:ext>
                  </a:extLst>
                </a:gridCol>
                <a:gridCol w="3482340">
                  <a:extLst>
                    <a:ext uri="{9D8B030D-6E8A-4147-A177-3AD203B41FA5}">
                      <a16:colId xmlns:a16="http://schemas.microsoft.com/office/drawing/2014/main" val="398142706"/>
                    </a:ext>
                  </a:extLst>
                </a:gridCol>
              </a:tblGrid>
              <a:tr h="370840">
                <a:tc>
                  <a:txBody>
                    <a:bodyPr/>
                    <a:lstStyle/>
                    <a:p>
                      <a:endParaRPr lang="en-US" dirty="0"/>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rgbClr val="FFC000"/>
                          </a:solidFill>
                        </a:rPr>
                        <a:t>COMPILER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2552"/>
                    </a:solidFill>
                  </a:tcPr>
                </a:tc>
                <a:tc>
                  <a:txBody>
                    <a:bodyPr/>
                    <a:lstStyle/>
                    <a:p>
                      <a:pPr algn="ctr"/>
                      <a:r>
                        <a:rPr lang="en-US" dirty="0">
                          <a:solidFill>
                            <a:srgbClr val="002552"/>
                          </a:solidFill>
                        </a:rPr>
                        <a:t>INTERPRETER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2899827770"/>
                  </a:ext>
                </a:extLst>
              </a:tr>
              <a:tr h="370840">
                <a:tc>
                  <a:txBody>
                    <a:bodyPr/>
                    <a:lstStyle/>
                    <a:p>
                      <a:pPr algn="r"/>
                      <a:r>
                        <a:rPr lang="en-US" dirty="0">
                          <a:solidFill>
                            <a:srgbClr val="002552"/>
                          </a:solidFill>
                        </a:rPr>
                        <a:t>What it takes in:</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9791483"/>
                  </a:ext>
                </a:extLst>
              </a:tr>
              <a:tr h="370840">
                <a:tc>
                  <a:txBody>
                    <a:bodyPr/>
                    <a:lstStyle/>
                    <a:p>
                      <a:pPr algn="r"/>
                      <a:r>
                        <a:rPr lang="en-US" dirty="0">
                          <a:solidFill>
                            <a:srgbClr val="002552"/>
                          </a:solidFill>
                        </a:rPr>
                        <a:t>What it returns:</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96108406"/>
                  </a:ext>
                </a:extLst>
              </a:tr>
              <a:tr h="370840">
                <a:tc>
                  <a:txBody>
                    <a:bodyPr/>
                    <a:lstStyle/>
                    <a:p>
                      <a:pPr algn="r"/>
                      <a:r>
                        <a:rPr lang="en-US" dirty="0">
                          <a:solidFill>
                            <a:srgbClr val="002552"/>
                          </a:solidFill>
                        </a:rPr>
                        <a:t>Relative speed:</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82234276"/>
                  </a:ext>
                </a:extLst>
              </a:tr>
              <a:tr h="370840">
                <a:tc>
                  <a:txBody>
                    <a:bodyPr/>
                    <a:lstStyle/>
                    <a:p>
                      <a:pPr algn="r"/>
                      <a:r>
                        <a:rPr lang="en-US" dirty="0">
                          <a:solidFill>
                            <a:srgbClr val="002552"/>
                          </a:solidFill>
                        </a:rPr>
                        <a:t>Memory usage:</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63076183"/>
                  </a:ext>
                </a:extLst>
              </a:tr>
              <a:tr h="370840">
                <a:tc>
                  <a:txBody>
                    <a:bodyPr/>
                    <a:lstStyle/>
                    <a:p>
                      <a:pPr algn="r"/>
                      <a:r>
                        <a:rPr lang="en-US" dirty="0">
                          <a:solidFill>
                            <a:srgbClr val="002552"/>
                          </a:solidFill>
                        </a:rPr>
                        <a:t>Work is done:</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6271105"/>
                  </a:ext>
                </a:extLst>
              </a:tr>
              <a:tr h="370840">
                <a:tc>
                  <a:txBody>
                    <a:bodyPr/>
                    <a:lstStyle/>
                    <a:p>
                      <a:pPr algn="r"/>
                      <a:r>
                        <a:rPr lang="en-US" dirty="0">
                          <a:solidFill>
                            <a:srgbClr val="002552"/>
                          </a:solidFill>
                          <a:effectLst/>
                        </a:rPr>
                        <a:t>Reports errors:</a:t>
                      </a: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rgbClr val="00255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51310032"/>
                  </a:ext>
                </a:extLst>
              </a:tr>
              <a:tr h="370840">
                <a:tc>
                  <a:txBody>
                    <a:bodyPr/>
                    <a:lstStyle/>
                    <a:p>
                      <a:pPr algn="r"/>
                      <a:r>
                        <a:rPr lang="en-US" dirty="0">
                          <a:solidFill>
                            <a:srgbClr val="002552"/>
                          </a:solidFill>
                          <a:effectLst/>
                        </a:rPr>
                        <a:t>Example language: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2552"/>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rgbClr val="002552"/>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89932611"/>
                  </a:ext>
                </a:extLst>
              </a:tr>
            </a:tbl>
          </a:graphicData>
        </a:graphic>
      </p:graphicFrame>
      <p:pic>
        <p:nvPicPr>
          <p:cNvPr id="6" name="Picture 5">
            <a:extLst>
              <a:ext uri="{FF2B5EF4-FFF2-40B4-BE49-F238E27FC236}">
                <a16:creationId xmlns:a16="http://schemas.microsoft.com/office/drawing/2014/main" id="{9011761F-F3F2-C343-83FC-F38CA05234FA}"/>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8738062" y="5167546"/>
            <a:ext cx="2179320" cy="733704"/>
          </a:xfrm>
          <a:prstGeom prst="rect">
            <a:avLst/>
          </a:prstGeom>
        </p:spPr>
      </p:pic>
      <p:pic>
        <p:nvPicPr>
          <p:cNvPr id="7" name="Picture 6">
            <a:extLst>
              <a:ext uri="{FF2B5EF4-FFF2-40B4-BE49-F238E27FC236}">
                <a16:creationId xmlns:a16="http://schemas.microsoft.com/office/drawing/2014/main" id="{9B71FA75-50AE-A241-B4BD-CC0E20476E29}"/>
              </a:ext>
            </a:extLst>
          </p:cNvPr>
          <p:cNvPicPr>
            <a:picLocks noChangeAspect="1"/>
          </p:cNvPicPr>
          <p:nvPr/>
        </p:nvPicPr>
        <p:blipFill>
          <a:blip r:embed="rId4"/>
          <a:stretch>
            <a:fillRect/>
          </a:stretch>
        </p:blipFill>
        <p:spPr>
          <a:xfrm>
            <a:off x="5714192" y="5173718"/>
            <a:ext cx="1172210" cy="721360"/>
          </a:xfrm>
          <a:prstGeom prst="rect">
            <a:avLst/>
          </a:prstGeom>
        </p:spPr>
      </p:pic>
    </p:spTree>
    <p:extLst>
      <p:ext uri="{BB962C8B-B14F-4D97-AF65-F5344CB8AC3E}">
        <p14:creationId xmlns:p14="http://schemas.microsoft.com/office/powerpoint/2010/main" val="3528330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DD94BFE-F710-4141-B47F-70B40EC82D6B}"/>
              </a:ext>
            </a:extLst>
          </p:cNvPr>
          <p:cNvSpPr>
            <a:spLocks noGrp="1"/>
          </p:cNvSpPr>
          <p:nvPr>
            <p:ph idx="1"/>
          </p:nvPr>
        </p:nvSpPr>
        <p:spPr/>
        <p:txBody>
          <a:bodyPr/>
          <a:lstStyle/>
          <a:p>
            <a:pPr marL="0" indent="0" algn="ctr">
              <a:spcBef>
                <a:spcPts val="0"/>
              </a:spcBef>
              <a:buNone/>
            </a:pPr>
            <a:endParaRPr lang="en-US" sz="2800" dirty="0"/>
          </a:p>
          <a:p>
            <a:pPr marL="0" indent="0" algn="ctr">
              <a:spcBef>
                <a:spcPts val="0"/>
              </a:spcBef>
              <a:buNone/>
            </a:pPr>
            <a:r>
              <a:rPr lang="en-US" sz="2800" dirty="0"/>
              <a:t>multi-paradigm </a:t>
            </a:r>
          </a:p>
          <a:p>
            <a:pPr marL="0" indent="0" algn="ctr">
              <a:spcBef>
                <a:spcPts val="0"/>
              </a:spcBef>
              <a:buNone/>
            </a:pPr>
            <a:r>
              <a:rPr lang="en-US" sz="2800" dirty="0"/>
              <a:t>interpreted language </a:t>
            </a:r>
          </a:p>
          <a:p>
            <a:pPr marL="0" indent="0" algn="ctr">
              <a:spcBef>
                <a:spcPts val="0"/>
              </a:spcBef>
              <a:buNone/>
            </a:pPr>
            <a:r>
              <a:rPr lang="en-US" sz="2800" dirty="0">
                <a:solidFill>
                  <a:schemeClr val="bg1">
                    <a:lumMod val="65000"/>
                  </a:schemeClr>
                </a:solidFill>
              </a:rPr>
              <a:t>with dynamic typing </a:t>
            </a:r>
          </a:p>
          <a:p>
            <a:pPr marL="0" indent="0" algn="ctr">
              <a:spcBef>
                <a:spcPts val="0"/>
              </a:spcBef>
              <a:buNone/>
            </a:pPr>
            <a:r>
              <a:rPr lang="en-US" sz="2800" dirty="0">
                <a:solidFill>
                  <a:schemeClr val="bg1">
                    <a:lumMod val="65000"/>
                  </a:schemeClr>
                </a:solidFill>
              </a:rPr>
              <a:t>and automatic memory management</a:t>
            </a:r>
          </a:p>
          <a:p>
            <a:pPr marL="0" indent="0">
              <a:buNone/>
            </a:pPr>
            <a:endParaRPr lang="en-US" dirty="0"/>
          </a:p>
        </p:txBody>
      </p:sp>
      <p:grpSp>
        <p:nvGrpSpPr>
          <p:cNvPr id="4" name="Group 3">
            <a:extLst>
              <a:ext uri="{FF2B5EF4-FFF2-40B4-BE49-F238E27FC236}">
                <a16:creationId xmlns:a16="http://schemas.microsoft.com/office/drawing/2014/main" id="{08F29078-DBB7-BA4B-BA42-285DB0A2E575}"/>
              </a:ext>
            </a:extLst>
          </p:cNvPr>
          <p:cNvGrpSpPr/>
          <p:nvPr/>
        </p:nvGrpSpPr>
        <p:grpSpPr>
          <a:xfrm>
            <a:off x="5884012" y="3935083"/>
            <a:ext cx="3122404" cy="1821851"/>
            <a:chOff x="4705068" y="2664434"/>
            <a:chExt cx="3122404" cy="1821851"/>
          </a:xfrm>
        </p:grpSpPr>
        <p:sp>
          <p:nvSpPr>
            <p:cNvPr id="6" name="TextBox 5">
              <a:extLst>
                <a:ext uri="{FF2B5EF4-FFF2-40B4-BE49-F238E27FC236}">
                  <a16:creationId xmlns:a16="http://schemas.microsoft.com/office/drawing/2014/main" id="{B1956327-E5FB-F943-BC84-F1C48CE27266}"/>
                </a:ext>
              </a:extLst>
            </p:cNvPr>
            <p:cNvSpPr txBox="1"/>
            <p:nvPr/>
          </p:nvSpPr>
          <p:spPr>
            <a:xfrm>
              <a:off x="5223874" y="3532178"/>
              <a:ext cx="2603598" cy="954107"/>
            </a:xfrm>
            <a:prstGeom prst="rect">
              <a:avLst/>
            </a:prstGeom>
            <a:noFill/>
          </p:spPr>
          <p:txBody>
            <a:bodyPr wrap="none" rtlCol="0">
              <a:spAutoFit/>
            </a:bodyPr>
            <a:lstStyle/>
            <a:p>
              <a:pPr algn="ctr"/>
              <a:r>
                <a:rPr lang="en-US" sz="2800" dirty="0">
                  <a:solidFill>
                    <a:srgbClr val="003470"/>
                  </a:solidFill>
                </a:rPr>
                <a:t>more about this </a:t>
              </a:r>
            </a:p>
            <a:p>
              <a:pPr algn="ctr"/>
              <a:r>
                <a:rPr lang="en-US" sz="2800" dirty="0">
                  <a:solidFill>
                    <a:srgbClr val="003470"/>
                  </a:solidFill>
                </a:rPr>
                <a:t>a bit later</a:t>
              </a:r>
            </a:p>
          </p:txBody>
        </p:sp>
        <p:sp>
          <p:nvSpPr>
            <p:cNvPr id="7" name="Circular Arrow 6">
              <a:extLst>
                <a:ext uri="{FF2B5EF4-FFF2-40B4-BE49-F238E27FC236}">
                  <a16:creationId xmlns:a16="http://schemas.microsoft.com/office/drawing/2014/main" id="{3F8AD89B-83E5-0B47-A1C8-D1A752DA475A}"/>
                </a:ext>
              </a:extLst>
            </p:cNvPr>
            <p:cNvSpPr/>
            <p:nvPr/>
          </p:nvSpPr>
          <p:spPr>
            <a:xfrm flipH="1" flipV="1">
              <a:off x="4705068" y="2664434"/>
              <a:ext cx="1199497" cy="1205303"/>
            </a:xfrm>
            <a:prstGeom prst="circularArrow">
              <a:avLst>
                <a:gd name="adj1" fmla="val 1411"/>
                <a:gd name="adj2" fmla="val 1563058"/>
                <a:gd name="adj3" fmla="val 20880751"/>
                <a:gd name="adj4" fmla="val 17540008"/>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2" name="Picture 1">
            <a:extLst>
              <a:ext uri="{FF2B5EF4-FFF2-40B4-BE49-F238E27FC236}">
                <a16:creationId xmlns:a16="http://schemas.microsoft.com/office/drawing/2014/main" id="{E1541494-6CB2-1FD8-DEB1-0030C669DDC6}"/>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279862" y="2783078"/>
            <a:ext cx="3810000" cy="1282700"/>
          </a:xfrm>
          <a:prstGeom prst="rect">
            <a:avLst/>
          </a:prstGeom>
        </p:spPr>
      </p:pic>
    </p:spTree>
    <p:extLst>
      <p:ext uri="{BB962C8B-B14F-4D97-AF65-F5344CB8AC3E}">
        <p14:creationId xmlns:p14="http://schemas.microsoft.com/office/powerpoint/2010/main" val="832157181"/>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{44CAA6D2-73C3-084C-8F3A-B537DB3AE7AC}tf10001124</Template>
  <TotalTime>490</TotalTime>
  <Words>1308</Words>
  <Application>Microsoft Macintosh PowerPoint</Application>
  <PresentationFormat>Widescreen</PresentationFormat>
  <Paragraphs>251</Paragraphs>
  <Slides>46</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Arial</vt:lpstr>
      <vt:lpstr>Calibri</vt:lpstr>
      <vt:lpstr>Consolas</vt:lpstr>
      <vt:lpstr>Corbel</vt:lpstr>
      <vt:lpstr>Courier</vt:lpstr>
      <vt:lpstr>Source Sans Pro</vt:lpstr>
      <vt:lpstr>Wingdings 2</vt:lpstr>
      <vt:lpstr>Frame</vt:lpstr>
      <vt:lpstr>Why Does My Computer Do That? Intro to Coding with Python– Intro to Python </vt:lpstr>
      <vt:lpstr>Plan for Today</vt:lpstr>
      <vt:lpstr>Recap</vt:lpstr>
      <vt:lpstr>Recap: the good news</vt:lpstr>
      <vt:lpstr>PowerPoint Presentation</vt:lpstr>
      <vt:lpstr>PowerPoint Presentation</vt:lpstr>
      <vt:lpstr>PowerPoint Presentation</vt:lpstr>
      <vt:lpstr>Quick digression</vt:lpstr>
      <vt:lpstr>PowerPoint Presentation</vt:lpstr>
      <vt:lpstr>Core Concepts to Get Us Started</vt:lpstr>
      <vt:lpstr>Pair Programming </vt:lpstr>
      <vt:lpstr>The programming process</vt:lpstr>
      <vt:lpstr>The programming process (idealized)</vt:lpstr>
      <vt:lpstr>The programming process (idealized)</vt:lpstr>
      <vt:lpstr>The programming process (idealized)</vt:lpstr>
      <vt:lpstr>The programming process (idealized)</vt:lpstr>
      <vt:lpstr>The programming process (idealized)</vt:lpstr>
      <vt:lpstr>The programming process (more realistic)</vt:lpstr>
      <vt:lpstr>Getting started</vt:lpstr>
      <vt:lpstr>“S4”: start small | slow | simple</vt:lpstr>
      <vt:lpstr>Next: address the constraints</vt:lpstr>
      <vt:lpstr>Add additional features</vt:lpstr>
      <vt:lpstr>Finally: hit target</vt:lpstr>
      <vt:lpstr>A problematic (but common) model</vt:lpstr>
      <vt:lpstr>A better model: “pair programming”</vt:lpstr>
      <vt:lpstr>Two complimentary roles</vt:lpstr>
      <vt:lpstr>A common analogy</vt:lpstr>
      <vt:lpstr>Navigator vs. driver: different focus</vt:lpstr>
      <vt:lpstr>Info &amp; Storage</vt:lpstr>
      <vt:lpstr>Storage</vt:lpstr>
      <vt:lpstr>Storage</vt:lpstr>
      <vt:lpstr>Storage</vt:lpstr>
      <vt:lpstr>Storage</vt:lpstr>
      <vt:lpstr>Storage</vt:lpstr>
      <vt:lpstr>Storage</vt:lpstr>
      <vt:lpstr>Storage</vt:lpstr>
      <vt:lpstr>Storage</vt:lpstr>
      <vt:lpstr>Storage</vt:lpstr>
      <vt:lpstr>Storage</vt:lpstr>
      <vt:lpstr>Storage</vt:lpstr>
      <vt:lpstr>Core concept: variables</vt:lpstr>
      <vt:lpstr>Core concept: numeric values</vt:lpstr>
      <vt:lpstr>Core concept: strings</vt:lpstr>
      <vt:lpstr>Core concept: print()</vt:lpstr>
      <vt:lpstr>Coding Environment</vt:lpstr>
      <vt:lpstr>repl.it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for Everyone – Welcome!</dc:title>
  <dc:creator>Mosca, Ab</dc:creator>
  <cp:lastModifiedBy>Mosca, Ab</cp:lastModifiedBy>
  <cp:revision>15</cp:revision>
  <dcterms:created xsi:type="dcterms:W3CDTF">2023-08-03T18:49:17Z</dcterms:created>
  <dcterms:modified xsi:type="dcterms:W3CDTF">2023-09-08T16:40:28Z</dcterms:modified>
</cp:coreProperties>
</file>

<file path=docProps/thumbnail.jpeg>
</file>